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C5D5DC-5D80-47E7-A421-947CF36C693C}" type="datetimeFigureOut">
              <a:rPr lang="de-AT" smtClean="0"/>
              <a:t>18.09.2019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4C390B-0E6E-4E94-9C63-6224DA771F2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27264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E082B-ED45-4BFD-A452-4284C2BEF8FD}" type="datetimeFigureOut">
              <a:rPr lang="de-AT" smtClean="0"/>
              <a:t>18.09.2019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7213-8903-44B0-B1BE-099E613570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63678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E082B-ED45-4BFD-A452-4284C2BEF8FD}" type="datetimeFigureOut">
              <a:rPr lang="de-AT" smtClean="0"/>
              <a:t>18.09.2019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7213-8903-44B0-B1BE-099E613570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2800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E082B-ED45-4BFD-A452-4284C2BEF8FD}" type="datetimeFigureOut">
              <a:rPr lang="de-AT" smtClean="0"/>
              <a:t>18.09.2019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7213-8903-44B0-B1BE-099E613570C3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8068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E082B-ED45-4BFD-A452-4284C2BEF8FD}" type="datetimeFigureOut">
              <a:rPr lang="de-AT" smtClean="0"/>
              <a:t>18.09.2019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7213-8903-44B0-B1BE-099E613570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89466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E082B-ED45-4BFD-A452-4284C2BEF8FD}" type="datetimeFigureOut">
              <a:rPr lang="de-AT" smtClean="0"/>
              <a:t>18.09.2019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7213-8903-44B0-B1BE-099E613570C3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5990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E082B-ED45-4BFD-A452-4284C2BEF8FD}" type="datetimeFigureOut">
              <a:rPr lang="de-AT" smtClean="0"/>
              <a:t>18.09.2019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7213-8903-44B0-B1BE-099E613570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82801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E082B-ED45-4BFD-A452-4284C2BEF8FD}" type="datetimeFigureOut">
              <a:rPr lang="de-AT" smtClean="0"/>
              <a:t>18.09.2019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7213-8903-44B0-B1BE-099E613570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868047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E082B-ED45-4BFD-A452-4284C2BEF8FD}" type="datetimeFigureOut">
              <a:rPr lang="de-AT" smtClean="0"/>
              <a:t>18.09.2019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7213-8903-44B0-B1BE-099E613570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47239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E082B-ED45-4BFD-A452-4284C2BEF8FD}" type="datetimeFigureOut">
              <a:rPr lang="de-AT" smtClean="0"/>
              <a:t>18.09.2019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7213-8903-44B0-B1BE-099E613570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70693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E082B-ED45-4BFD-A452-4284C2BEF8FD}" type="datetimeFigureOut">
              <a:rPr lang="de-AT" smtClean="0"/>
              <a:t>18.09.2019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7213-8903-44B0-B1BE-099E613570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59976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E082B-ED45-4BFD-A452-4284C2BEF8FD}" type="datetimeFigureOut">
              <a:rPr lang="de-AT" smtClean="0"/>
              <a:t>18.09.2019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7213-8903-44B0-B1BE-099E613570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0101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E082B-ED45-4BFD-A452-4284C2BEF8FD}" type="datetimeFigureOut">
              <a:rPr lang="de-AT" smtClean="0"/>
              <a:t>18.09.2019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7213-8903-44B0-B1BE-099E613570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2868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E082B-ED45-4BFD-A452-4284C2BEF8FD}" type="datetimeFigureOut">
              <a:rPr lang="de-AT" smtClean="0"/>
              <a:t>18.09.2019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7213-8903-44B0-B1BE-099E613570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53586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E082B-ED45-4BFD-A452-4284C2BEF8FD}" type="datetimeFigureOut">
              <a:rPr lang="de-AT" smtClean="0"/>
              <a:t>18.09.2019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7213-8903-44B0-B1BE-099E613570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28749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E082B-ED45-4BFD-A452-4284C2BEF8FD}" type="datetimeFigureOut">
              <a:rPr lang="de-AT" smtClean="0"/>
              <a:t>18.09.2019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7213-8903-44B0-B1BE-099E613570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40099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E082B-ED45-4BFD-A452-4284C2BEF8FD}" type="datetimeFigureOut">
              <a:rPr lang="de-AT" smtClean="0"/>
              <a:t>18.09.2019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7213-8903-44B0-B1BE-099E613570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6276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E082B-ED45-4BFD-A452-4284C2BEF8FD}" type="datetimeFigureOut">
              <a:rPr lang="de-AT" smtClean="0"/>
              <a:t>18.09.2019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64E7213-8903-44B0-B1BE-099E613570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29724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drom@vhs.at" TargetMode="External"/><Relationship Id="rId2" Type="http://schemas.openxmlformats.org/officeDocument/2006/relationships/hyperlink" Target="http://www.vhs.at/dr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46415" y="4050833"/>
            <a:ext cx="7827588" cy="1776389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de-AT" dirty="0" smtClean="0"/>
          </a:p>
          <a:p>
            <a:pPr algn="l">
              <a:lnSpc>
                <a:spcPct val="107000"/>
              </a:lnSpc>
              <a:spcAft>
                <a:spcPts val="800"/>
              </a:spcAft>
            </a:pPr>
            <a:endParaRPr lang="de-AT" sz="800" b="1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de-DE" sz="15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Dieses </a:t>
            </a:r>
            <a:r>
              <a:rPr lang="de-DE" sz="15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Projekt wird aus </a:t>
            </a:r>
            <a:r>
              <a:rPr lang="de-DE" sz="15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Mitteln des </a:t>
            </a:r>
            <a:r>
              <a:rPr lang="de-DE" sz="15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Europäischen Sozialfonds und des Bundesministeriums für Arbeit, Soziales, Gesundheit und Konsumentenschutz </a:t>
            </a:r>
            <a:r>
              <a:rPr lang="de-DE" sz="15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kofinanziert</a:t>
            </a:r>
            <a:r>
              <a:rPr lang="de-DE" sz="9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de-AT" sz="9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lnSpc>
                <a:spcPct val="107000"/>
              </a:lnSpc>
              <a:spcAft>
                <a:spcPts val="800"/>
              </a:spcAft>
            </a:pPr>
            <a:endParaRPr lang="de-AT" dirty="0" smtClean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de-AT" dirty="0"/>
          </a:p>
        </p:txBody>
      </p:sp>
      <p:pic>
        <p:nvPicPr>
          <p:cNvPr id="4" name="Grafik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618" y="714873"/>
            <a:ext cx="4185834" cy="1590097"/>
          </a:xfrm>
          <a:prstGeom prst="rect">
            <a:avLst/>
          </a:prstGeom>
        </p:spPr>
      </p:pic>
      <p:pic>
        <p:nvPicPr>
          <p:cNvPr id="6" name="Grafi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091" y="3128120"/>
            <a:ext cx="1866468" cy="1547837"/>
          </a:xfrm>
          <a:prstGeom prst="rect">
            <a:avLst/>
          </a:prstGeom>
        </p:spPr>
      </p:pic>
      <p:pic>
        <p:nvPicPr>
          <p:cNvPr id="7" name="Grafik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211" y="3077336"/>
            <a:ext cx="3196833" cy="1115384"/>
          </a:xfrm>
          <a:prstGeom prst="rect">
            <a:avLst/>
          </a:prstGeom>
        </p:spPr>
      </p:pic>
      <p:pic>
        <p:nvPicPr>
          <p:cNvPr id="8" name="Grafik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772" y="3128120"/>
            <a:ext cx="2251883" cy="113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17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Projektinhalt	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77334" y="1619795"/>
            <a:ext cx="8596668" cy="4421568"/>
          </a:xfrm>
        </p:spPr>
        <p:txBody>
          <a:bodyPr>
            <a:noAutofit/>
          </a:bodyPr>
          <a:lstStyle/>
          <a:p>
            <a:r>
              <a:rPr lang="de-AT" sz="2400" dirty="0" smtClean="0"/>
              <a:t>Orientierungsberatung</a:t>
            </a:r>
          </a:p>
          <a:p>
            <a:r>
              <a:rPr lang="de-AT" sz="2400" dirty="0" smtClean="0"/>
              <a:t>Bildungs- und Berufsberatung</a:t>
            </a:r>
          </a:p>
          <a:p>
            <a:r>
              <a:rPr lang="de-AT" sz="2400" dirty="0" smtClean="0"/>
              <a:t>Perspektivenplanung</a:t>
            </a:r>
          </a:p>
          <a:p>
            <a:r>
              <a:rPr lang="de-AT" sz="2400" dirty="0" smtClean="0"/>
              <a:t>Begleitung und Hilfestellung bei sozialen Problemen</a:t>
            </a:r>
          </a:p>
          <a:p>
            <a:r>
              <a:rPr lang="de-AT" sz="2400" dirty="0" smtClean="0"/>
              <a:t>Unterstützung bei Arbeitsmarkthindernissen</a:t>
            </a:r>
          </a:p>
          <a:p>
            <a:r>
              <a:rPr lang="de-AT" sz="2400" dirty="0" smtClean="0"/>
              <a:t>Erstellen von Bewerbungsunterlagen am Computer</a:t>
            </a:r>
          </a:p>
          <a:p>
            <a:r>
              <a:rPr lang="de-AT" sz="2400" dirty="0" smtClean="0"/>
              <a:t>Stärken vorhandener Fähigkeiten und Kenntnisse</a:t>
            </a:r>
          </a:p>
          <a:p>
            <a:r>
              <a:rPr lang="de-AT" sz="2400" dirty="0" smtClean="0"/>
              <a:t>Organisieren von Informations- und Sensibilisierungsveranstaltungen</a:t>
            </a:r>
          </a:p>
        </p:txBody>
      </p:sp>
    </p:spTree>
    <p:extLst>
      <p:ext uri="{BB962C8B-B14F-4D97-AF65-F5344CB8AC3E}">
        <p14:creationId xmlns:p14="http://schemas.microsoft.com/office/powerpoint/2010/main" val="104235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Beratung in den Sprachen	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sz="2800" dirty="0" smtClean="0"/>
              <a:t>Deutsch</a:t>
            </a:r>
          </a:p>
          <a:p>
            <a:r>
              <a:rPr lang="de-AT" sz="2800" dirty="0" err="1" smtClean="0"/>
              <a:t>Romanes</a:t>
            </a:r>
            <a:endParaRPr lang="de-AT" sz="2800" dirty="0"/>
          </a:p>
          <a:p>
            <a:r>
              <a:rPr lang="de-AT" sz="2800" dirty="0" smtClean="0"/>
              <a:t>Bosnisch, Serbisch und Kroatisch</a:t>
            </a:r>
            <a:endParaRPr lang="de-AT" sz="2800" dirty="0"/>
          </a:p>
        </p:txBody>
      </p:sp>
    </p:spTree>
    <p:extLst>
      <p:ext uri="{BB962C8B-B14F-4D97-AF65-F5344CB8AC3E}">
        <p14:creationId xmlns:p14="http://schemas.microsoft.com/office/powerpoint/2010/main" val="267459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Indikatoren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sz="2400" dirty="0" smtClean="0"/>
              <a:t>180 Personen in persönlicher Beratung und Begleitung</a:t>
            </a:r>
          </a:p>
          <a:p>
            <a:endParaRPr lang="de-AT" sz="2400" dirty="0" smtClean="0"/>
          </a:p>
          <a:p>
            <a:r>
              <a:rPr lang="de-AT" sz="2400" dirty="0" smtClean="0"/>
              <a:t>14 Informations- und Sensibilisierungsveranstaltungen</a:t>
            </a:r>
          </a:p>
          <a:p>
            <a:endParaRPr lang="de-AT" sz="2400" dirty="0" smtClean="0"/>
          </a:p>
          <a:p>
            <a:r>
              <a:rPr lang="de-AT" sz="2400" dirty="0" smtClean="0"/>
              <a:t>72 partizipativ erstellte Perspektivenpläne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71076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Team	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sz="2400" dirty="0" err="1" smtClean="0"/>
              <a:t>Mag.a</a:t>
            </a:r>
            <a:r>
              <a:rPr lang="de-AT" sz="2400" dirty="0" smtClean="0"/>
              <a:t> (FH) Maria Bruckmüller – Projektleitung und Beratung</a:t>
            </a:r>
          </a:p>
          <a:p>
            <a:endParaRPr lang="de-AT" sz="2400" dirty="0" smtClean="0"/>
          </a:p>
          <a:p>
            <a:r>
              <a:rPr lang="de-AT" sz="2400" dirty="0" smtClean="0"/>
              <a:t>Danijela Cicvaric, BA - Beratung</a:t>
            </a:r>
          </a:p>
          <a:p>
            <a:endParaRPr lang="de-AT" sz="2400" dirty="0" smtClean="0"/>
          </a:p>
          <a:p>
            <a:r>
              <a:rPr lang="de-AT" sz="2400" dirty="0" err="1" smtClean="0"/>
              <a:t>Mag.a</a:t>
            </a:r>
            <a:r>
              <a:rPr lang="de-AT" sz="2400" dirty="0" smtClean="0"/>
              <a:t> Susanna Gratzl - Beratung</a:t>
            </a:r>
          </a:p>
          <a:p>
            <a:endParaRPr lang="de-AT" sz="2400" dirty="0" smtClean="0"/>
          </a:p>
          <a:p>
            <a:r>
              <a:rPr lang="de-AT" sz="2400" dirty="0" smtClean="0"/>
              <a:t>Martin Horvath - Beratung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279739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Kontakt	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sz="2800" dirty="0" err="1" smtClean="0"/>
              <a:t>Brigittaplatz</a:t>
            </a:r>
            <a:r>
              <a:rPr lang="de-AT" sz="2800" dirty="0" smtClean="0"/>
              <a:t> 1/Stiege 4, Am </a:t>
            </a:r>
            <a:r>
              <a:rPr lang="de-AT" sz="2800" dirty="0" err="1" smtClean="0"/>
              <a:t>Hannovermarkt</a:t>
            </a:r>
            <a:r>
              <a:rPr lang="de-AT" sz="2800" dirty="0" smtClean="0"/>
              <a:t/>
            </a:r>
            <a:br>
              <a:rPr lang="de-AT" sz="2800" dirty="0" smtClean="0"/>
            </a:br>
            <a:r>
              <a:rPr lang="de-AT" sz="2800" dirty="0" smtClean="0"/>
              <a:t>1200 Wien</a:t>
            </a:r>
            <a:br>
              <a:rPr lang="de-AT" sz="2800" dirty="0" smtClean="0"/>
            </a:br>
            <a:r>
              <a:rPr lang="de-AT" sz="2800" dirty="0" smtClean="0">
                <a:hlinkClick r:id="rId2"/>
              </a:rPr>
              <a:t>www.vhs.at/drom</a:t>
            </a:r>
            <a:r>
              <a:rPr lang="de-AT" sz="2800" dirty="0"/>
              <a:t/>
            </a:r>
            <a:br>
              <a:rPr lang="de-AT" sz="2800" dirty="0"/>
            </a:br>
            <a:r>
              <a:rPr lang="de-AT" sz="2800" dirty="0" smtClean="0">
                <a:hlinkClick r:id="rId3"/>
              </a:rPr>
              <a:t>drom@vhs.at</a:t>
            </a:r>
            <a:endParaRPr lang="de-AT" sz="2800" dirty="0" smtClean="0"/>
          </a:p>
          <a:p>
            <a:endParaRPr lang="de-AT" sz="2400" dirty="0"/>
          </a:p>
          <a:p>
            <a:pPr marL="0" indent="0">
              <a:buNone/>
            </a:pP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366467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Grü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ttiertes Glas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f:fields xmlns:f="http://schemas.fabasoft.com/folio/2007/fields">
  <f:record>
    <f:field ref="objname" par="" text="Präsentation Projekt DROM, Bruckmüller VHS " edit="true"/>
    <f:field ref="objsubject" par="" text="" edit="true"/>
    <f:field ref="objcreatedby" par="" text="CZOCHLAR-WONIAFKA, Erika"/>
    <f:field ref="objcreatedat" par="" date="2019-09-13T11:48:31" text="13.09.2019 11:48:31"/>
    <f:field ref="objchangedby" par="" text="PRINZ, Christian"/>
    <f:field ref="objmodifiedat" par="" date="2019-09-17T06:51:15" text="17.09.2019 06:51:15"/>
    <f:field ref="doc_FSCFOLIO_1_1001_FieldDocumentNumber" par="" text=""/>
    <f:field ref="doc_FSCFOLIO_1_1001_FieldSubject" par="" text="" edit="true"/>
    <f:field ref="FSCFOLIO_1_1001_FieldCurrentUser" par="" text="Mag. Sara GRUMBACH, LLM.oec."/>
    <f:field ref="CCAPRECONFIG_15_1001_Objektname" par="" text="Präsentation Projekt DROM, Bruckmüller VHS " edit="true"/>
    <f:field ref="CCAPRECONFIG_15_1001_Objektname" par="" text="Präsentation Projekt DROM, Bruckmüller VHS " edit="true"/>
    <f:field ref="EIBPRECONFIG_1_1001_FieldEIBAttachments" par="" text=""/>
    <f:field ref="EIBPRECONFIG_1_1001_FieldEIBNextFiles" par="" text=""/>
    <f:field ref="EIBPRECONFIG_1_1001_FieldEIBPreviousFiles" par="" text="BKA-672.685/0024-IV/13/2019"/>
    <f:field ref="EIBPRECONFIG_1_1001_FieldEIBRelatedFiles" par="" text=""/>
    <f:field ref="EIBPRECONFIG_1_1001_FieldEIBCompletedOrdinals" par="" text=""/>
    <f:field ref="EIBPRECONFIG_1_1001_FieldEIBOUAddr" par="" text="Ballhausplatz 2, 1010 Wien"/>
    <f:field ref="EIBPRECONFIG_1_1001_FieldEIBRecipients" par="" text=""/>
    <f:field ref="EIBPRECONFIG_1_1001_FieldEIBSignatures" par="" text=""/>
    <f:field ref="EIBPRECONFIG_1_1001_FieldCCAAddrAbschriftsbemerkung" par="" text=""/>
    <f:field ref="EIBPRECONFIG_1_1001_FieldCCAAddrAdresse" par="" text=""/>
    <f:field ref="EIBPRECONFIG_1_1001_FieldCCAAddrPostalischeAdresse" par="" text=""/>
    <f:field ref="EIBPRECONFIG_1_1001_FieldCCAIncomingSubject" par="" text=""/>
    <f:field ref="EIBPRECONFIG_1_1001_FieldCCAPersonalSubjAddress" par="" text=""/>
    <f:field ref="EIBPRECONFIG_1_1001_FieldCCASubfileSubject" par="" text=""/>
    <f:field ref="EIBPRECONFIG_1_1001_FieldCCASubject" par="" text="EU-Roma, 23. Roma Dialogplattform „Präsentation neue ESF Projekte“  – Vorbereitung, Materialien"/>
    <f:field ref="EIBVFGH_15_1700_FieldPartPlaintiffList" par="" text=""/>
    <f:field ref="EIBVFGH_15_1700_FieldGoesOutToList" par="" text=""/>
  </f:record>
  <f:display par="" text="Allgemein">
    <f:field ref="objname" text="Name"/>
    <f:field ref="objsubject" text="Anmerkungen"/>
    <f:field ref="objcreatedby" text="Erzeugt von"/>
    <f:field ref="objcreatedat" text="Erzeugt am/um"/>
    <f:field ref="objchangedby" text="Letzte Änderung von"/>
    <f:field ref="objmodifiedat" text="Letzte Änderung am/um"/>
    <f:field ref="FSCFOLIO_1_1001_FieldCurrentUser" text="Aktueller Benutzer"/>
    <f:field ref="CCAPRECONFIG_15_1001_Objektname" text="Objektname"/>
    <f:field ref="EIBPRECONFIG_1_1001_FieldEIBAttachments" text="Beilagen"/>
    <f:field ref="EIBPRECONFIG_1_1001_FieldEIBNextFiles" text="Nachzahlen"/>
    <f:field ref="EIBPRECONFIG_1_1001_FieldEIBPreviousFiles" text="Vorzahlen"/>
    <f:field ref="EIBPRECONFIG_1_1001_FieldEIBRelatedFiles" text="Bezugszahlen"/>
    <f:field ref="EIBPRECONFIG_1_1001_FieldEIBCompletedOrdinals" text="Miterledigte Akten"/>
    <f:field ref="EIBPRECONFIG_1_1001_FieldEIBOUAddr" text="Adresse der OE"/>
    <f:field ref="EIBPRECONFIG_1_1001_FieldEIBRecipients" text="Empfänger"/>
    <f:field ref="EIBPRECONFIG_1_1001_FieldEIBSignatures" text="Unterschriften"/>
    <f:field ref="EIBPRECONFIG_1_1001_FieldCCAAddrAbschriftsbemerkung" text="Abschriftsbemerkung"/>
    <f:field ref="EIBPRECONFIG_1_1001_FieldCCAAddrAdresse" text="Adresse"/>
    <f:field ref="EIBPRECONFIG_1_1001_FieldCCAAddrPostalischeAdresse" text="PostalischeAdresse"/>
    <f:field ref="EIBPRECONFIG_1_1001_FieldCCAIncomingSubject" text="EST-Betreff"/>
    <f:field ref="EIBPRECONFIG_1_1001_FieldCCAPersonalSubjAddress" text="Adresse (Namenszahl)"/>
    <f:field ref="EIBPRECONFIG_1_1001_FieldCCASubfileSubject" text="Betreff des Geschäftsstücks"/>
    <f:field ref="EIBPRECONFIG_1_1001_FieldCCASubject" text="Gegenstand"/>
    <f:field ref="EIBVFGH_15_1700_FieldPartPlaintiffList" text="Liste der Antragsteller"/>
    <f:field ref="EIBVFGH_15_1700_FieldGoesOutToList" text="Ergeht an Liste"/>
  </f:display>
  <f:display par="" text="Serienbrief">
    <f:field ref="doc_FSCFOLIO_1_1001_FieldDocumentNumber" text="Dokument Nummer"/>
    <f:field ref="doc_FSCFOLIO_1_1001_FieldSubject" text="Betreff"/>
  </f:display>
</f:fields>
</file>

<file path=customXml/itemProps1.xml><?xml version="1.0" encoding="utf-8"?>
<ds:datastoreItem xmlns:ds="http://schemas.openxmlformats.org/officeDocument/2006/customXml" ds:itemID="{4E8A9591-F074-446B-902F-511FF79C122F}">
  <ds:schemaRefs>
    <ds:schemaRef ds:uri="http://schemas.fabasoft.com/folio/2007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111</Words>
  <Application>Microsoft Office PowerPoint</Application>
  <PresentationFormat>Breitbild</PresentationFormat>
  <Paragraphs>32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Calibri</vt:lpstr>
      <vt:lpstr>Times New Roman</vt:lpstr>
      <vt:lpstr>Trebuchet MS</vt:lpstr>
      <vt:lpstr>Wingdings 3</vt:lpstr>
      <vt:lpstr>Facette</vt:lpstr>
      <vt:lpstr>PowerPoint-Präsentation</vt:lpstr>
      <vt:lpstr>Projektinhalt </vt:lpstr>
      <vt:lpstr>Beratung in den Sprachen </vt:lpstr>
      <vt:lpstr>Indikatoren</vt:lpstr>
      <vt:lpstr>Team </vt:lpstr>
      <vt:lpstr>Kontakt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 DROM Empowerment für Roma</dc:title>
  <dc:creator>Bruckmüller Maria Ernestine, VHS Brigittenau</dc:creator>
  <cp:lastModifiedBy>MÖTZ, Manuel</cp:lastModifiedBy>
  <cp:revision>24</cp:revision>
  <dcterms:created xsi:type="dcterms:W3CDTF">2019-08-20T12:09:45Z</dcterms:created>
  <dcterms:modified xsi:type="dcterms:W3CDTF">2019-09-18T12:02:07Z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SC#EIBPRECONFIG@1.1001:EIBInternalApprovedAt">
    <vt:lpwstr/>
  </property>
  <property fmtid="{D5CDD505-2E9C-101B-9397-08002B2CF9AE}" pid="3" name="FSC#EIBPRECONFIG@1.1001:EIBInternalApprovedBy">
    <vt:lpwstr/>
  </property>
  <property fmtid="{D5CDD505-2E9C-101B-9397-08002B2CF9AE}" pid="4" name="FSC#EIBPRECONFIG@1.1001:EIBInternalApprovedByPostTitle">
    <vt:lpwstr/>
  </property>
  <property fmtid="{D5CDD505-2E9C-101B-9397-08002B2CF9AE}" pid="5" name="FSC#EIBPRECONFIG@1.1001:EIBSettlementApprovedBy">
    <vt:lpwstr/>
  </property>
  <property fmtid="{D5CDD505-2E9C-101B-9397-08002B2CF9AE}" pid="6" name="FSC#EIBPRECONFIG@1.1001:EIBSettlementApprovedByPostTitle">
    <vt:lpwstr/>
  </property>
  <property fmtid="{D5CDD505-2E9C-101B-9397-08002B2CF9AE}" pid="7" name="FSC#EIBPRECONFIG@1.1001:EIBApprovedAt">
    <vt:lpwstr/>
  </property>
  <property fmtid="{D5CDD505-2E9C-101B-9397-08002B2CF9AE}" pid="8" name="FSC#EIBPRECONFIG@1.1001:EIBApprovedBy">
    <vt:lpwstr/>
  </property>
  <property fmtid="{D5CDD505-2E9C-101B-9397-08002B2CF9AE}" pid="9" name="FSC#EIBPRECONFIG@1.1001:EIBApprovedBySubst">
    <vt:lpwstr/>
  </property>
  <property fmtid="{D5CDD505-2E9C-101B-9397-08002B2CF9AE}" pid="10" name="FSC#EIBPRECONFIG@1.1001:EIBApprovedByTitle">
    <vt:lpwstr/>
  </property>
  <property fmtid="{D5CDD505-2E9C-101B-9397-08002B2CF9AE}" pid="11" name="FSC#EIBPRECONFIG@1.1001:EIBApprovedByPostTitle">
    <vt:lpwstr/>
  </property>
  <property fmtid="{D5CDD505-2E9C-101B-9397-08002B2CF9AE}" pid="12" name="FSC#EIBPRECONFIG@1.1001:EIBDepartment">
    <vt:lpwstr>BKA - IV/13 (Volksgruppenangelegenheiten)</vt:lpwstr>
  </property>
  <property fmtid="{D5CDD505-2E9C-101B-9397-08002B2CF9AE}" pid="13" name="FSC#EIBPRECONFIG@1.1001:EIBDispatchedBy">
    <vt:lpwstr/>
  </property>
  <property fmtid="{D5CDD505-2E9C-101B-9397-08002B2CF9AE}" pid="14" name="FSC#EIBPRECONFIG@1.1001:EIBDispatchedByPostTitle">
    <vt:lpwstr/>
  </property>
  <property fmtid="{D5CDD505-2E9C-101B-9397-08002B2CF9AE}" pid="15" name="FSC#EIBPRECONFIG@1.1001:ExtRefInc">
    <vt:lpwstr/>
  </property>
  <property fmtid="{D5CDD505-2E9C-101B-9397-08002B2CF9AE}" pid="16" name="FSC#EIBPRECONFIG@1.1001:IncomingAddrdate">
    <vt:lpwstr/>
  </property>
  <property fmtid="{D5CDD505-2E9C-101B-9397-08002B2CF9AE}" pid="17" name="FSC#EIBPRECONFIG@1.1001:IncomingDelivery">
    <vt:lpwstr/>
  </property>
  <property fmtid="{D5CDD505-2E9C-101B-9397-08002B2CF9AE}" pid="18" name="FSC#EIBPRECONFIG@1.1001:OwnerEmail">
    <vt:lpwstr>Erika.CZOCHLAR-WONIAFKA@bka.gv.at</vt:lpwstr>
  </property>
  <property fmtid="{D5CDD505-2E9C-101B-9397-08002B2CF9AE}" pid="19" name="FSC#EIBPRECONFIG@1.1001:OUEmail">
    <vt:lpwstr>volksgruppen@bka.gv.at</vt:lpwstr>
  </property>
  <property fmtid="{D5CDD505-2E9C-101B-9397-08002B2CF9AE}" pid="20" name="FSC#EIBPRECONFIG@1.1001:OwnerGender">
    <vt:lpwstr>Weiblich</vt:lpwstr>
  </property>
  <property fmtid="{D5CDD505-2E9C-101B-9397-08002B2CF9AE}" pid="21" name="FSC#EIBPRECONFIG@1.1001:Priority">
    <vt:lpwstr>Nein</vt:lpwstr>
  </property>
  <property fmtid="{D5CDD505-2E9C-101B-9397-08002B2CF9AE}" pid="22" name="FSC#EIBPRECONFIG@1.1001:PreviousFiles">
    <vt:lpwstr>BKA-672.685/0024-IV/13/2019</vt:lpwstr>
  </property>
  <property fmtid="{D5CDD505-2E9C-101B-9397-08002B2CF9AE}" pid="23" name="FSC#EIBPRECONFIG@1.1001:NextFiles">
    <vt:lpwstr/>
  </property>
  <property fmtid="{D5CDD505-2E9C-101B-9397-08002B2CF9AE}" pid="24" name="FSC#EIBPRECONFIG@1.1001:RelatedFiles">
    <vt:lpwstr/>
  </property>
  <property fmtid="{D5CDD505-2E9C-101B-9397-08002B2CF9AE}" pid="25" name="FSC#EIBPRECONFIG@1.1001:CompletedOrdinals">
    <vt:lpwstr/>
  </property>
  <property fmtid="{D5CDD505-2E9C-101B-9397-08002B2CF9AE}" pid="26" name="FSC#EIBPRECONFIG@1.1001:NrAttachments">
    <vt:lpwstr/>
  </property>
  <property fmtid="{D5CDD505-2E9C-101B-9397-08002B2CF9AE}" pid="27" name="FSC#EIBPRECONFIG@1.1001:Attachments">
    <vt:lpwstr/>
  </property>
  <property fmtid="{D5CDD505-2E9C-101B-9397-08002B2CF9AE}" pid="28" name="FSC#EIBPRECONFIG@1.1001:SubjectArea">
    <vt:lpwstr>EU Roma</vt:lpwstr>
  </property>
  <property fmtid="{D5CDD505-2E9C-101B-9397-08002B2CF9AE}" pid="29" name="FSC#EIBPRECONFIG@1.1001:Recipients">
    <vt:lpwstr/>
  </property>
  <property fmtid="{D5CDD505-2E9C-101B-9397-08002B2CF9AE}" pid="30" name="FSC#EIBPRECONFIG@1.1001:Classified">
    <vt:lpwstr/>
  </property>
  <property fmtid="{D5CDD505-2E9C-101B-9397-08002B2CF9AE}" pid="31" name="FSC#EIBPRECONFIG@1.1001:Deadline">
    <vt:lpwstr/>
  </property>
  <property fmtid="{D5CDD505-2E9C-101B-9397-08002B2CF9AE}" pid="32" name="FSC#EIBPRECONFIG@1.1001:SettlementSubj">
    <vt:lpwstr/>
  </property>
  <property fmtid="{D5CDD505-2E9C-101B-9397-08002B2CF9AE}" pid="33" name="FSC#EIBPRECONFIG@1.1001:OUAddr">
    <vt:lpwstr>Ballhausplatz 2, 1010 Wien</vt:lpwstr>
  </property>
  <property fmtid="{D5CDD505-2E9C-101B-9397-08002B2CF9AE}" pid="34" name="FSC#EIBPRECONFIG@1.1001:OUDescr">
    <vt:lpwstr/>
  </property>
  <property fmtid="{D5CDD505-2E9C-101B-9397-08002B2CF9AE}" pid="35" name="FSC#EIBPRECONFIG@1.1001:Signatures">
    <vt:lpwstr/>
  </property>
  <property fmtid="{D5CDD505-2E9C-101B-9397-08002B2CF9AE}" pid="36" name="FSC#EIBPRECONFIG@1.1001:currentuser">
    <vt:lpwstr>COO.3000.100.1.615562</vt:lpwstr>
  </property>
  <property fmtid="{D5CDD505-2E9C-101B-9397-08002B2CF9AE}" pid="37" name="FSC#EIBPRECONFIG@1.1001:currentuserrolegroup">
    <vt:lpwstr>COO.3000.100.1.570809</vt:lpwstr>
  </property>
  <property fmtid="{D5CDD505-2E9C-101B-9397-08002B2CF9AE}" pid="38" name="FSC#EIBPRECONFIG@1.1001:currentuserroleposition">
    <vt:lpwstr>COO.1.1001.1.4328</vt:lpwstr>
  </property>
  <property fmtid="{D5CDD505-2E9C-101B-9397-08002B2CF9AE}" pid="39" name="FSC#EIBPRECONFIG@1.1001:currentuserroot">
    <vt:lpwstr>COO.3000.101.27.3148854</vt:lpwstr>
  </property>
  <property fmtid="{D5CDD505-2E9C-101B-9397-08002B2CF9AE}" pid="40" name="FSC#EIBPRECONFIG@1.1001:toplevelobject">
    <vt:lpwstr>COO.3000.101.25.7129240</vt:lpwstr>
  </property>
  <property fmtid="{D5CDD505-2E9C-101B-9397-08002B2CF9AE}" pid="41" name="FSC#EIBPRECONFIG@1.1001:objchangedby">
    <vt:lpwstr>Christian PRINZ</vt:lpwstr>
  </property>
  <property fmtid="{D5CDD505-2E9C-101B-9397-08002B2CF9AE}" pid="42" name="FSC#EIBPRECONFIG@1.1001:objchangedbyPostTitle">
    <vt:lpwstr/>
  </property>
  <property fmtid="{D5CDD505-2E9C-101B-9397-08002B2CF9AE}" pid="43" name="FSC#EIBPRECONFIG@1.1001:objchangedat">
    <vt:lpwstr>17.09.2019</vt:lpwstr>
  </property>
  <property fmtid="{D5CDD505-2E9C-101B-9397-08002B2CF9AE}" pid="44" name="FSC#EIBPRECONFIG@1.1001:objname">
    <vt:lpwstr>Präsentation Projekt DROM, Bruckmüller VHS </vt:lpwstr>
  </property>
  <property fmtid="{D5CDD505-2E9C-101B-9397-08002B2CF9AE}" pid="45" name="FSC#EIBPRECONFIG@1.1001:EIBProcessResponsiblePhone">
    <vt:lpwstr/>
  </property>
  <property fmtid="{D5CDD505-2E9C-101B-9397-08002B2CF9AE}" pid="46" name="FSC#EIBPRECONFIG@1.1001:EIBProcessResponsibleMail">
    <vt:lpwstr/>
  </property>
  <property fmtid="{D5CDD505-2E9C-101B-9397-08002B2CF9AE}" pid="47" name="FSC#EIBPRECONFIG@1.1001:EIBProcessResponsibleFax">
    <vt:lpwstr/>
  </property>
  <property fmtid="{D5CDD505-2E9C-101B-9397-08002B2CF9AE}" pid="48" name="FSC#EIBPRECONFIG@1.1001:EIBProcessResponsiblePostTitle">
    <vt:lpwstr/>
  </property>
  <property fmtid="{D5CDD505-2E9C-101B-9397-08002B2CF9AE}" pid="49" name="FSC#EIBPRECONFIG@1.1001:EIBProcessResponsible">
    <vt:lpwstr/>
  </property>
  <property fmtid="{D5CDD505-2E9C-101B-9397-08002B2CF9AE}" pid="50" name="FSC#EIBPRECONFIG@1.1001:OwnerPostTitle">
    <vt:lpwstr/>
  </property>
  <property fmtid="{D5CDD505-2E9C-101B-9397-08002B2CF9AE}" pid="51" name="FSC#EIBPRECONFIG@1.1001:IsFileAttachment">
    <vt:lpwstr>Ja</vt:lpwstr>
  </property>
  <property fmtid="{D5CDD505-2E9C-101B-9397-08002B2CF9AE}" pid="52" name="FSC#COOELAK@1.1001:Subject">
    <vt:lpwstr>EU-Roma, 23. Roma Dialogplattform „Präsentation neue ESF Projekte“  – Vorbereitung, Materialien</vt:lpwstr>
  </property>
  <property fmtid="{D5CDD505-2E9C-101B-9397-08002B2CF9AE}" pid="53" name="FSC#COOELAK@1.1001:FileReference">
    <vt:lpwstr>BKA-672.685/0036-IV/13/2019</vt:lpwstr>
  </property>
  <property fmtid="{D5CDD505-2E9C-101B-9397-08002B2CF9AE}" pid="54" name="FSC#COOELAK@1.1001:FileRefYear">
    <vt:lpwstr>2019</vt:lpwstr>
  </property>
  <property fmtid="{D5CDD505-2E9C-101B-9397-08002B2CF9AE}" pid="55" name="FSC#COOELAK@1.1001:FileRefOrdinal">
    <vt:lpwstr>36</vt:lpwstr>
  </property>
  <property fmtid="{D5CDD505-2E9C-101B-9397-08002B2CF9AE}" pid="56" name="FSC#COOELAK@1.1001:FileRefOU">
    <vt:lpwstr>IV/13</vt:lpwstr>
  </property>
  <property fmtid="{D5CDD505-2E9C-101B-9397-08002B2CF9AE}" pid="57" name="FSC#COOELAK@1.1001:Organization">
    <vt:lpwstr/>
  </property>
  <property fmtid="{D5CDD505-2E9C-101B-9397-08002B2CF9AE}" pid="58" name="FSC#COOELAK@1.1001:Owner">
    <vt:lpwstr>Erika CZOCHLAR-WONIAFKA</vt:lpwstr>
  </property>
  <property fmtid="{D5CDD505-2E9C-101B-9397-08002B2CF9AE}" pid="59" name="FSC#COOELAK@1.1001:OwnerExtension">
    <vt:lpwstr>202382</vt:lpwstr>
  </property>
  <property fmtid="{D5CDD505-2E9C-101B-9397-08002B2CF9AE}" pid="60" name="FSC#COOELAK@1.1001:OwnerFaxExtension">
    <vt:lpwstr/>
  </property>
  <property fmtid="{D5CDD505-2E9C-101B-9397-08002B2CF9AE}" pid="61" name="FSC#COOELAK@1.1001:DispatchedBy">
    <vt:lpwstr/>
  </property>
  <property fmtid="{D5CDD505-2E9C-101B-9397-08002B2CF9AE}" pid="62" name="FSC#COOELAK@1.1001:DispatchedAt">
    <vt:lpwstr/>
  </property>
  <property fmtid="{D5CDD505-2E9C-101B-9397-08002B2CF9AE}" pid="63" name="FSC#COOELAK@1.1001:ApprovedBy">
    <vt:lpwstr/>
  </property>
  <property fmtid="{D5CDD505-2E9C-101B-9397-08002B2CF9AE}" pid="64" name="FSC#COOELAK@1.1001:ApprovedAt">
    <vt:lpwstr/>
  </property>
  <property fmtid="{D5CDD505-2E9C-101B-9397-08002B2CF9AE}" pid="65" name="FSC#COOELAK@1.1001:Department">
    <vt:lpwstr>BKA - IV/13 (Volksgruppenangelegenheiten)</vt:lpwstr>
  </property>
  <property fmtid="{D5CDD505-2E9C-101B-9397-08002B2CF9AE}" pid="66" name="FSC#COOELAK@1.1001:CreatedAt">
    <vt:lpwstr>13.09.2019</vt:lpwstr>
  </property>
  <property fmtid="{D5CDD505-2E9C-101B-9397-08002B2CF9AE}" pid="67" name="FSC#COOELAK@1.1001:OU">
    <vt:lpwstr>BKA - IV/13 (Volksgruppenangelegenheiten)</vt:lpwstr>
  </property>
  <property fmtid="{D5CDD505-2E9C-101B-9397-08002B2CF9AE}" pid="68" name="FSC#COOELAK@1.1001:Priority">
    <vt:lpwstr> ()</vt:lpwstr>
  </property>
  <property fmtid="{D5CDD505-2E9C-101B-9397-08002B2CF9AE}" pid="69" name="FSC#COOELAK@1.1001:ObjBarCode">
    <vt:lpwstr>*COO.3000.101.32.4905951*</vt:lpwstr>
  </property>
  <property fmtid="{D5CDD505-2E9C-101B-9397-08002B2CF9AE}" pid="70" name="FSC#COOELAK@1.1001:RefBarCode">
    <vt:lpwstr/>
  </property>
  <property fmtid="{D5CDD505-2E9C-101B-9397-08002B2CF9AE}" pid="71" name="FSC#COOELAK@1.1001:FileRefBarCode">
    <vt:lpwstr>*BKA-672.685/0036-IV/13/2019*</vt:lpwstr>
  </property>
  <property fmtid="{D5CDD505-2E9C-101B-9397-08002B2CF9AE}" pid="72" name="FSC#COOELAK@1.1001:ExternalRef">
    <vt:lpwstr/>
  </property>
  <property fmtid="{D5CDD505-2E9C-101B-9397-08002B2CF9AE}" pid="73" name="FSC#COOELAK@1.1001:IncomingNumber">
    <vt:lpwstr/>
  </property>
  <property fmtid="{D5CDD505-2E9C-101B-9397-08002B2CF9AE}" pid="74" name="FSC#COOELAK@1.1001:IncomingSubject">
    <vt:lpwstr/>
  </property>
  <property fmtid="{D5CDD505-2E9C-101B-9397-08002B2CF9AE}" pid="75" name="FSC#COOELAK@1.1001:ProcessResponsible">
    <vt:lpwstr/>
  </property>
  <property fmtid="{D5CDD505-2E9C-101B-9397-08002B2CF9AE}" pid="76" name="FSC#COOELAK@1.1001:ProcessResponsiblePhone">
    <vt:lpwstr/>
  </property>
  <property fmtid="{D5CDD505-2E9C-101B-9397-08002B2CF9AE}" pid="77" name="FSC#COOELAK@1.1001:ProcessResponsibleMail">
    <vt:lpwstr/>
  </property>
  <property fmtid="{D5CDD505-2E9C-101B-9397-08002B2CF9AE}" pid="78" name="FSC#COOELAK@1.1001:ProcessResponsibleFax">
    <vt:lpwstr/>
  </property>
  <property fmtid="{D5CDD505-2E9C-101B-9397-08002B2CF9AE}" pid="79" name="FSC#COOELAK@1.1001:ApproverFirstName">
    <vt:lpwstr/>
  </property>
  <property fmtid="{D5CDD505-2E9C-101B-9397-08002B2CF9AE}" pid="80" name="FSC#COOELAK@1.1001:ApproverSurName">
    <vt:lpwstr/>
  </property>
  <property fmtid="{D5CDD505-2E9C-101B-9397-08002B2CF9AE}" pid="81" name="FSC#COOELAK@1.1001:ApproverTitle">
    <vt:lpwstr/>
  </property>
  <property fmtid="{D5CDD505-2E9C-101B-9397-08002B2CF9AE}" pid="82" name="FSC#COOELAK@1.1001:ExternalDate">
    <vt:lpwstr/>
  </property>
  <property fmtid="{D5CDD505-2E9C-101B-9397-08002B2CF9AE}" pid="83" name="FSC#COOELAK@1.1001:SettlementApprovedAt">
    <vt:lpwstr/>
  </property>
  <property fmtid="{D5CDD505-2E9C-101B-9397-08002B2CF9AE}" pid="84" name="FSC#COOELAK@1.1001:BaseNumber">
    <vt:lpwstr>672.685</vt:lpwstr>
  </property>
  <property fmtid="{D5CDD505-2E9C-101B-9397-08002B2CF9AE}" pid="85" name="FSC#COOELAK@1.1001:CurrentUserRolePos">
    <vt:lpwstr>Sachbearbeiter/in</vt:lpwstr>
  </property>
  <property fmtid="{D5CDD505-2E9C-101B-9397-08002B2CF9AE}" pid="86" name="FSC#COOELAK@1.1001:CurrentUserEmail">
    <vt:lpwstr>Sara.GRUMBACH@bka.gv.at</vt:lpwstr>
  </property>
  <property fmtid="{D5CDD505-2E9C-101B-9397-08002B2CF9AE}" pid="87" name="FSC#ELAKGOV@1.1001:PersonalSubjGender">
    <vt:lpwstr/>
  </property>
  <property fmtid="{D5CDD505-2E9C-101B-9397-08002B2CF9AE}" pid="88" name="FSC#ELAKGOV@1.1001:PersonalSubjFirstName">
    <vt:lpwstr/>
  </property>
  <property fmtid="{D5CDD505-2E9C-101B-9397-08002B2CF9AE}" pid="89" name="FSC#ELAKGOV@1.1001:PersonalSubjSurName">
    <vt:lpwstr/>
  </property>
  <property fmtid="{D5CDD505-2E9C-101B-9397-08002B2CF9AE}" pid="90" name="FSC#ELAKGOV@1.1001:PersonalSubjSalutation">
    <vt:lpwstr/>
  </property>
  <property fmtid="{D5CDD505-2E9C-101B-9397-08002B2CF9AE}" pid="91" name="FSC#ELAKGOV@1.1001:PersonalSubjAddress">
    <vt:lpwstr/>
  </property>
  <property fmtid="{D5CDD505-2E9C-101B-9397-08002B2CF9AE}" pid="92" name="FSC#ATSTATECFG@1.1001:Office">
    <vt:lpwstr/>
  </property>
  <property fmtid="{D5CDD505-2E9C-101B-9397-08002B2CF9AE}" pid="93" name="FSC#ATSTATECFG@1.1001:Agent">
    <vt:lpwstr/>
  </property>
  <property fmtid="{D5CDD505-2E9C-101B-9397-08002B2CF9AE}" pid="94" name="FSC#ATSTATECFG@1.1001:AgentPhone">
    <vt:lpwstr/>
  </property>
  <property fmtid="{D5CDD505-2E9C-101B-9397-08002B2CF9AE}" pid="95" name="FSC#ATSTATECFG@1.1001:DepartmentFax">
    <vt:lpwstr/>
  </property>
  <property fmtid="{D5CDD505-2E9C-101B-9397-08002B2CF9AE}" pid="96" name="FSC#ATSTATECFG@1.1001:DepartmentEmail">
    <vt:lpwstr/>
  </property>
  <property fmtid="{D5CDD505-2E9C-101B-9397-08002B2CF9AE}" pid="97" name="FSC#ATSTATECFG@1.1001:SubfileDate">
    <vt:lpwstr/>
  </property>
  <property fmtid="{D5CDD505-2E9C-101B-9397-08002B2CF9AE}" pid="98" name="FSC#ATSTATECFG@1.1001:SubfileSubject">
    <vt:lpwstr/>
  </property>
  <property fmtid="{D5CDD505-2E9C-101B-9397-08002B2CF9AE}" pid="99" name="FSC#ATSTATECFG@1.1001:DepartmentZipCode">
    <vt:lpwstr/>
  </property>
  <property fmtid="{D5CDD505-2E9C-101B-9397-08002B2CF9AE}" pid="100" name="FSC#ATSTATECFG@1.1001:DepartmentCountry">
    <vt:lpwstr/>
  </property>
  <property fmtid="{D5CDD505-2E9C-101B-9397-08002B2CF9AE}" pid="101" name="FSC#ATSTATECFG@1.1001:DepartmentCity">
    <vt:lpwstr/>
  </property>
  <property fmtid="{D5CDD505-2E9C-101B-9397-08002B2CF9AE}" pid="102" name="FSC#ATSTATECFG@1.1001:DepartmentStreet">
    <vt:lpwstr/>
  </property>
  <property fmtid="{D5CDD505-2E9C-101B-9397-08002B2CF9AE}" pid="103" name="FSC#ATSTATECFG@1.1001:DepartmentDVR">
    <vt:lpwstr/>
  </property>
  <property fmtid="{D5CDD505-2E9C-101B-9397-08002B2CF9AE}" pid="104" name="FSC#ATSTATECFG@1.1001:DepartmentUID">
    <vt:lpwstr/>
  </property>
  <property fmtid="{D5CDD505-2E9C-101B-9397-08002B2CF9AE}" pid="105" name="FSC#ATSTATECFG@1.1001:SubfileReference">
    <vt:lpwstr/>
  </property>
  <property fmtid="{D5CDD505-2E9C-101B-9397-08002B2CF9AE}" pid="106" name="FSC#ATSTATECFG@1.1001:Clause">
    <vt:lpwstr/>
  </property>
  <property fmtid="{D5CDD505-2E9C-101B-9397-08002B2CF9AE}" pid="107" name="FSC#ATSTATECFG@1.1001:ApprovedSignature">
    <vt:lpwstr/>
  </property>
  <property fmtid="{D5CDD505-2E9C-101B-9397-08002B2CF9AE}" pid="108" name="FSC#ATSTATECFG@1.1001:BankAccount">
    <vt:lpwstr/>
  </property>
  <property fmtid="{D5CDD505-2E9C-101B-9397-08002B2CF9AE}" pid="109" name="FSC#ATSTATECFG@1.1001:BankAccountOwner">
    <vt:lpwstr/>
  </property>
  <property fmtid="{D5CDD505-2E9C-101B-9397-08002B2CF9AE}" pid="110" name="FSC#ATSTATECFG@1.1001:BankInstitute">
    <vt:lpwstr/>
  </property>
  <property fmtid="{D5CDD505-2E9C-101B-9397-08002B2CF9AE}" pid="111" name="FSC#ATSTATECFG@1.1001:BankAccountID">
    <vt:lpwstr/>
  </property>
  <property fmtid="{D5CDD505-2E9C-101B-9397-08002B2CF9AE}" pid="112" name="FSC#ATSTATECFG@1.1001:BankAccountIBAN">
    <vt:lpwstr/>
  </property>
  <property fmtid="{D5CDD505-2E9C-101B-9397-08002B2CF9AE}" pid="113" name="FSC#ATSTATECFG@1.1001:BankAccountBIC">
    <vt:lpwstr/>
  </property>
  <property fmtid="{D5CDD505-2E9C-101B-9397-08002B2CF9AE}" pid="114" name="FSC#ATSTATECFG@1.1001:BankName">
    <vt:lpwstr/>
  </property>
  <property fmtid="{D5CDD505-2E9C-101B-9397-08002B2CF9AE}" pid="115" name="FSC#COOELAK@1.1001:ObjectAddressees">
    <vt:lpwstr/>
  </property>
  <property fmtid="{D5CDD505-2E9C-101B-9397-08002B2CF9AE}" pid="116" name="FSC#COOELAK@1.1001:replyreference">
    <vt:lpwstr/>
  </property>
  <property fmtid="{D5CDD505-2E9C-101B-9397-08002B2CF9AE}" pid="117" name="FSC#ATPRECONFIG@1.1001:ChargePreview">
    <vt:lpwstr/>
  </property>
  <property fmtid="{D5CDD505-2E9C-101B-9397-08002B2CF9AE}" pid="118" name="FSC#ATSTATECFG@1.1001:ExternalFile">
    <vt:lpwstr/>
  </property>
  <property fmtid="{D5CDD505-2E9C-101B-9397-08002B2CF9AE}" pid="119" name="FSC#COOSYSTEM@1.1:Container">
    <vt:lpwstr>COO.3000.101.32.4905951</vt:lpwstr>
  </property>
  <property fmtid="{D5CDD505-2E9C-101B-9397-08002B2CF9AE}" pid="120" name="FSC#FSCFOLIO@1.1001:docpropproject">
    <vt:lpwstr/>
  </property>
</Properties>
</file>