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61" r:id="rId4"/>
    <p:sldId id="258" r:id="rId5"/>
    <p:sldId id="259" r:id="rId6"/>
  </p:sldIdLst>
  <p:sldSz cx="9144000" cy="6858000" type="screen4x3"/>
  <p:notesSz cx="6888163" cy="10020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85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6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56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3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26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993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07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40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98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74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53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00ACF-FE6E-423A-B23B-2B199497C1DF}" type="datetimeFigureOut">
              <a:rPr lang="de-DE" smtClean="0"/>
              <a:t>13.07.2018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1F93-F67F-483A-B9D3-D7A54EE69B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29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36713"/>
            <a:ext cx="8229600" cy="5861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 smtClean="0">
                <a:latin typeface="+mj-lt"/>
              </a:rPr>
              <a:t>EU-Roma-Strategie</a:t>
            </a:r>
          </a:p>
          <a:p>
            <a:pPr marL="0" indent="0">
              <a:buNone/>
            </a:pPr>
            <a:endParaRPr lang="de-DE" sz="1600" b="1" dirty="0" smtClean="0">
              <a:latin typeface="+mj-lt"/>
            </a:endParaRPr>
          </a:p>
          <a:p>
            <a:pPr marL="0" indent="0">
              <a:buNone/>
            </a:pPr>
            <a:r>
              <a:rPr lang="de-DE" sz="1800" dirty="0" smtClean="0">
                <a:latin typeface="+mj-lt"/>
              </a:rPr>
              <a:t>2011 wurde vom Europäischen Rat der EU-Rahmen für </a:t>
            </a:r>
            <a:r>
              <a:rPr lang="de-DE" sz="1800" b="1" dirty="0" smtClean="0">
                <a:latin typeface="+mj-lt"/>
              </a:rPr>
              <a:t>nationale Strategien zur Integration der Roma</a:t>
            </a:r>
            <a:r>
              <a:rPr lang="de-DE" sz="1800" dirty="0" smtClean="0">
                <a:latin typeface="+mj-lt"/>
              </a:rPr>
              <a:t> bis zum Jahr 2020 verabschiedet. </a:t>
            </a:r>
          </a:p>
          <a:p>
            <a:pPr marL="0" indent="0">
              <a:buNone/>
            </a:pPr>
            <a:endParaRPr lang="de-DE" sz="1800" dirty="0" smtClean="0">
              <a:latin typeface="+mj-lt"/>
            </a:endParaRPr>
          </a:p>
          <a:p>
            <a:pPr marL="0" indent="0">
              <a:buNone/>
            </a:pPr>
            <a:r>
              <a:rPr lang="de-DE" sz="1800" dirty="0" smtClean="0">
                <a:latin typeface="+mj-lt"/>
              </a:rPr>
              <a:t>Die </a:t>
            </a:r>
            <a:r>
              <a:rPr lang="de-DE" sz="1800" b="1" dirty="0">
                <a:latin typeface="+mj-lt"/>
              </a:rPr>
              <a:t>N</a:t>
            </a:r>
            <a:r>
              <a:rPr lang="de-DE" sz="1800" b="1" dirty="0" smtClean="0">
                <a:latin typeface="+mj-lt"/>
              </a:rPr>
              <a:t>ationale Roma-Kontaktstelle</a:t>
            </a:r>
            <a:r>
              <a:rPr lang="de-DE" sz="1800" dirty="0" smtClean="0">
                <a:latin typeface="+mj-lt"/>
              </a:rPr>
              <a:t> zur Steuerung der Umsetzung nationaler Konzepte für die Einbeziehung von Roma wurde im </a:t>
            </a:r>
            <a:r>
              <a:rPr lang="de-DE" sz="1800" b="1" dirty="0" smtClean="0">
                <a:latin typeface="+mj-lt"/>
              </a:rPr>
              <a:t>Bundeskanzleramt</a:t>
            </a:r>
            <a:r>
              <a:rPr lang="de-DE" sz="1800" dirty="0" smtClean="0">
                <a:latin typeface="+mj-lt"/>
              </a:rPr>
              <a:t> eingerichtet. </a:t>
            </a:r>
          </a:p>
          <a:p>
            <a:pPr marL="0" indent="0">
              <a:buNone/>
            </a:pPr>
            <a:endParaRPr lang="de-DE" sz="1800" dirty="0" smtClean="0">
              <a:latin typeface="+mj-lt"/>
            </a:endParaRPr>
          </a:p>
          <a:p>
            <a:pPr marL="0" indent="0">
              <a:buNone/>
            </a:pPr>
            <a:r>
              <a:rPr lang="de-DE" sz="1800" b="1" dirty="0" smtClean="0">
                <a:latin typeface="+mj-lt"/>
              </a:rPr>
              <a:t>Ziel der Roma-Strategie: </a:t>
            </a:r>
          </a:p>
          <a:p>
            <a:pPr marL="0" indent="0">
              <a:buNone/>
            </a:pPr>
            <a:r>
              <a:rPr lang="de-DE" sz="1800" dirty="0" smtClean="0">
                <a:latin typeface="+mj-lt"/>
              </a:rPr>
              <a:t>Verbesserung der sozialen und wirtschaftlichen Situation der Roma, insbesondere in folgenden Bereichen: </a:t>
            </a:r>
          </a:p>
          <a:p>
            <a:pPr lvl="1"/>
            <a:r>
              <a:rPr lang="de-DE" sz="1800" b="1" dirty="0" smtClean="0">
                <a:latin typeface="+mj-lt"/>
              </a:rPr>
              <a:t>Beschäftigung</a:t>
            </a:r>
          </a:p>
          <a:p>
            <a:pPr lvl="1"/>
            <a:r>
              <a:rPr lang="de-DE" sz="1800" dirty="0" smtClean="0">
                <a:latin typeface="+mj-lt"/>
              </a:rPr>
              <a:t>Bildung</a:t>
            </a:r>
          </a:p>
          <a:p>
            <a:pPr lvl="1"/>
            <a:r>
              <a:rPr lang="de-DE" sz="1800" dirty="0" smtClean="0">
                <a:latin typeface="+mj-lt"/>
              </a:rPr>
              <a:t>Gesundheit </a:t>
            </a:r>
          </a:p>
          <a:p>
            <a:pPr lvl="1"/>
            <a:r>
              <a:rPr lang="de-DE" sz="1800" dirty="0" smtClean="0">
                <a:latin typeface="+mj-lt"/>
              </a:rPr>
              <a:t>Wohnen</a:t>
            </a:r>
          </a:p>
          <a:p>
            <a:pPr marL="0" indent="0">
              <a:buNone/>
            </a:pPr>
            <a:endParaRPr lang="de-DE" sz="1800" dirty="0" smtClean="0">
              <a:latin typeface="+mj-lt"/>
            </a:endParaRPr>
          </a:p>
          <a:p>
            <a:pPr marL="0" indent="0">
              <a:buNone/>
            </a:pPr>
            <a:r>
              <a:rPr lang="de-DE" sz="1800" dirty="0" smtClean="0">
                <a:latin typeface="+mj-lt"/>
              </a:rPr>
              <a:t>Für die Abwicklung von Konzepten im </a:t>
            </a:r>
            <a:r>
              <a:rPr lang="de-DE" sz="1800" b="1" dirty="0" smtClean="0">
                <a:latin typeface="+mj-lt"/>
              </a:rPr>
              <a:t>Bereich Beschäftigung </a:t>
            </a:r>
            <a:r>
              <a:rPr lang="de-DE" sz="1800" dirty="0" smtClean="0">
                <a:latin typeface="+mj-lt"/>
              </a:rPr>
              <a:t>ist das </a:t>
            </a:r>
            <a:r>
              <a:rPr lang="de-DE" sz="1800" b="1" dirty="0" smtClean="0">
                <a:latin typeface="+mj-lt"/>
              </a:rPr>
              <a:t>Sozialministerium/Sektion Arbeitsmarkt </a:t>
            </a:r>
            <a:r>
              <a:rPr lang="de-DE" sz="1800" dirty="0" smtClean="0">
                <a:latin typeface="+mj-lt"/>
              </a:rPr>
              <a:t>verantwortlich. </a:t>
            </a:r>
          </a:p>
          <a:p>
            <a:pPr marL="0" indent="0">
              <a:buNone/>
            </a:pPr>
            <a:endParaRPr lang="de-DE" sz="1800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1688"/>
            <a:ext cx="3279775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5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 smtClean="0">
                <a:solidFill>
                  <a:schemeClr val="accent1"/>
                </a:solidFill>
              </a:rPr>
              <a:t>ESF - Europäischer Sozialfonds</a:t>
            </a:r>
          </a:p>
        </p:txBody>
      </p:sp>
      <p:sp>
        <p:nvSpPr>
          <p:cNvPr id="13315" name="Inhaltsplatzhalter 2"/>
          <p:cNvSpPr>
            <a:spLocks noGrp="1"/>
          </p:cNvSpPr>
          <p:nvPr>
            <p:ph idx="1"/>
          </p:nvPr>
        </p:nvSpPr>
        <p:spPr>
          <a:xfrm>
            <a:off x="395288" y="1844675"/>
            <a:ext cx="8353425" cy="40322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AT" altLang="de-DE" sz="1800" dirty="0" smtClean="0"/>
              <a:t>ZWIST ROMA EMPOWERMENT für den Arbeitsmarkt</a:t>
            </a:r>
          </a:p>
          <a:p>
            <a:pPr marL="0" indent="0">
              <a:buFontTx/>
              <a:buNone/>
            </a:pPr>
            <a:endParaRPr lang="de-AT" altLang="de-DE" sz="1800" dirty="0" smtClean="0"/>
          </a:p>
          <a:p>
            <a:pPr marL="0" indent="0">
              <a:buFontTx/>
              <a:buNone/>
            </a:pPr>
            <a:r>
              <a:rPr lang="de-AT" altLang="de-DE" sz="1800" dirty="0" smtClean="0"/>
              <a:t>Prioritätsachse 2 „Förderung der sozialen Inklusion und Bekämpfung von Armut und jeglicher Diskriminierung“</a:t>
            </a:r>
          </a:p>
          <a:p>
            <a:pPr marL="0" indent="0">
              <a:buFontTx/>
              <a:buNone/>
            </a:pPr>
            <a:endParaRPr lang="de-AT" altLang="de-DE" sz="1800" dirty="0" smtClean="0"/>
          </a:p>
          <a:p>
            <a:pPr marL="0" indent="0">
              <a:buFontTx/>
              <a:buNone/>
            </a:pPr>
            <a:r>
              <a:rPr lang="de-AT" altLang="de-DE" sz="1800" dirty="0" smtClean="0"/>
              <a:t>Investitionspriorität 9i „Aktive Inklusion, nicht zuletzt durch die Förderung der Chancengleichheit und aktiver Beteiligung und Verbesserung der Beschäftigungsfähigkeit“</a:t>
            </a:r>
          </a:p>
          <a:p>
            <a:pPr marL="0" indent="0">
              <a:buFontTx/>
              <a:buNone/>
            </a:pPr>
            <a:endParaRPr lang="de-AT" altLang="de-DE" sz="1800" dirty="0" smtClean="0"/>
          </a:p>
          <a:p>
            <a:pPr marL="0" indent="0">
              <a:buFontTx/>
              <a:buNone/>
            </a:pPr>
            <a:r>
              <a:rPr lang="de-AT" altLang="de-DE" sz="1800" dirty="0" smtClean="0"/>
              <a:t>Maßnahmen zu einem diskriminierungsfreien Zugang zum Arbeitsmarkt</a:t>
            </a:r>
          </a:p>
          <a:p>
            <a:pPr marL="0" indent="0">
              <a:buFontTx/>
              <a:buNone/>
            </a:pPr>
            <a:endParaRPr lang="de-AT" altLang="de-DE" sz="1800" dirty="0" smtClean="0"/>
          </a:p>
          <a:p>
            <a:pPr marL="0" indent="0">
              <a:buFontTx/>
              <a:buNone/>
            </a:pPr>
            <a:r>
              <a:rPr lang="de-AT" altLang="de-DE" sz="1800" dirty="0" smtClean="0"/>
              <a:t>Volumen (2014 – 2020): 8 </a:t>
            </a:r>
            <a:r>
              <a:rPr lang="de-AT" altLang="de-DE" sz="1800" dirty="0" err="1" smtClean="0"/>
              <a:t>Mio</a:t>
            </a:r>
            <a:r>
              <a:rPr lang="de-AT" altLang="de-DE" sz="1800" dirty="0" smtClean="0"/>
              <a:t> € in 2 Calls</a:t>
            </a:r>
          </a:p>
        </p:txBody>
      </p:sp>
    </p:spTree>
    <p:extLst>
      <p:ext uri="{BB962C8B-B14F-4D97-AF65-F5344CB8AC3E}">
        <p14:creationId xmlns:p14="http://schemas.microsoft.com/office/powerpoint/2010/main" val="2030106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583264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de-DE" sz="2400" b="1" dirty="0" smtClean="0">
                <a:latin typeface="+mj-lt"/>
              </a:rPr>
              <a:t>ROMA-EMPOWERMENT-Projekte</a:t>
            </a:r>
          </a:p>
          <a:p>
            <a:pPr marL="0" lvl="0" indent="0">
              <a:buNone/>
            </a:pPr>
            <a:r>
              <a:rPr lang="de-DE" sz="1600" b="1" dirty="0">
                <a:latin typeface="+mj-lt"/>
              </a:rPr>
              <a:t>f</a:t>
            </a:r>
            <a:r>
              <a:rPr lang="de-DE" sz="1600" b="1" dirty="0" smtClean="0">
                <a:latin typeface="+mj-lt"/>
              </a:rPr>
              <a:t>inanziert aus dem Europäischen Sozialfonds (ESF)</a:t>
            </a:r>
          </a:p>
          <a:p>
            <a:pPr marL="0" lvl="0" indent="0">
              <a:buNone/>
            </a:pPr>
            <a:endParaRPr lang="de-DE" sz="1400" b="1" dirty="0">
              <a:latin typeface="+mj-lt"/>
            </a:endParaRP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Ziel</a:t>
            </a:r>
            <a:r>
              <a:rPr lang="de-DE" sz="1400" b="1" dirty="0">
                <a:latin typeface="+mj-lt"/>
              </a:rPr>
              <a:t>: 	</a:t>
            </a:r>
            <a:r>
              <a:rPr lang="de-DE" sz="1400" b="1" dirty="0" smtClean="0">
                <a:latin typeface="+mj-lt"/>
              </a:rPr>
              <a:t>	</a:t>
            </a:r>
            <a:r>
              <a:rPr lang="de-DE" sz="1400" dirty="0" smtClean="0">
                <a:latin typeface="+mj-lt"/>
              </a:rPr>
              <a:t>Aktive </a:t>
            </a:r>
            <a:r>
              <a:rPr lang="de-DE" sz="1400" dirty="0">
                <a:latin typeface="+mj-lt"/>
              </a:rPr>
              <a:t>Inklusion und Verbesserung </a:t>
            </a:r>
            <a:r>
              <a:rPr lang="de-DE" sz="1400" dirty="0" smtClean="0">
                <a:latin typeface="+mj-lt"/>
              </a:rPr>
              <a:t>der Beschäftigungsfähigkeit </a:t>
            </a: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Maßnahmen</a:t>
            </a:r>
            <a:r>
              <a:rPr lang="de-DE" sz="1400" b="1" dirty="0">
                <a:latin typeface="+mj-lt"/>
              </a:rPr>
              <a:t>: 	</a:t>
            </a:r>
            <a:r>
              <a:rPr lang="de-DE" sz="1400" dirty="0" smtClean="0">
                <a:latin typeface="+mj-lt"/>
              </a:rPr>
              <a:t>Aktivierung </a:t>
            </a:r>
            <a:r>
              <a:rPr lang="de-DE" sz="1400" dirty="0">
                <a:latin typeface="+mj-lt"/>
              </a:rPr>
              <a:t>und Stabilisierung von Roma durch Beratung, </a:t>
            </a:r>
            <a:r>
              <a:rPr lang="de-DE" sz="1400" dirty="0" smtClean="0">
                <a:latin typeface="+mj-lt"/>
              </a:rPr>
              <a:t>Ausbildung</a:t>
            </a:r>
            <a:r>
              <a:rPr lang="de-DE" sz="1400" dirty="0">
                <a:latin typeface="+mj-lt"/>
              </a:rPr>
              <a:t>, Training, </a:t>
            </a:r>
            <a:r>
              <a:rPr lang="de-DE" sz="1400" dirty="0" smtClean="0">
                <a:latin typeface="+mj-lt"/>
              </a:rPr>
              <a:t>			Antidiskriminierungsmaßnahmen bzw. Maßnahmen der Öffentlichkeitsarbeit</a:t>
            </a: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Laufzeit: 		</a:t>
            </a:r>
            <a:r>
              <a:rPr lang="de-DE" sz="1400" dirty="0" err="1" smtClean="0">
                <a:latin typeface="+mj-lt"/>
              </a:rPr>
              <a:t>jew</a:t>
            </a:r>
            <a:r>
              <a:rPr lang="de-DE" sz="1400" dirty="0">
                <a:latin typeface="+mj-lt"/>
              </a:rPr>
              <a:t>. 3,5 </a:t>
            </a:r>
            <a:r>
              <a:rPr lang="de-DE" sz="1400" dirty="0" smtClean="0">
                <a:latin typeface="+mj-lt"/>
              </a:rPr>
              <a:t>Jahre</a:t>
            </a: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Gesamtbudget</a:t>
            </a:r>
            <a:r>
              <a:rPr lang="de-DE" sz="1400" b="1" dirty="0">
                <a:latin typeface="+mj-lt"/>
              </a:rPr>
              <a:t>: </a:t>
            </a:r>
            <a:r>
              <a:rPr lang="de-DE" sz="1400" b="1" dirty="0" smtClean="0">
                <a:latin typeface="+mj-lt"/>
              </a:rPr>
              <a:t>	rd</a:t>
            </a:r>
            <a:r>
              <a:rPr lang="de-DE" sz="1400" b="1" dirty="0">
                <a:latin typeface="+mj-lt"/>
              </a:rPr>
              <a:t>. </a:t>
            </a:r>
            <a:r>
              <a:rPr lang="de-DE" sz="1400" b="1" dirty="0" smtClean="0">
                <a:latin typeface="+mj-lt"/>
              </a:rPr>
              <a:t>4 </a:t>
            </a:r>
            <a:r>
              <a:rPr lang="de-DE" sz="1400" b="1" dirty="0" err="1" smtClean="0">
                <a:latin typeface="+mj-lt"/>
              </a:rPr>
              <a:t>Mio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b="1" dirty="0">
                <a:latin typeface="+mj-lt"/>
              </a:rPr>
              <a:t>€ </a:t>
            </a:r>
            <a:r>
              <a:rPr lang="de-DE" sz="1400" dirty="0">
                <a:latin typeface="+mj-lt"/>
              </a:rPr>
              <a:t>(50% </a:t>
            </a:r>
            <a:r>
              <a:rPr lang="de-DE" sz="1400" dirty="0" smtClean="0">
                <a:latin typeface="+mj-lt"/>
              </a:rPr>
              <a:t>national finanziert, </a:t>
            </a:r>
            <a:r>
              <a:rPr lang="de-DE" sz="1400" dirty="0">
                <a:latin typeface="+mj-lt"/>
              </a:rPr>
              <a:t>50 % ESF </a:t>
            </a:r>
            <a:r>
              <a:rPr lang="de-DE" sz="1400" dirty="0" smtClean="0">
                <a:latin typeface="+mj-lt"/>
              </a:rPr>
              <a:t>finanziert)</a:t>
            </a:r>
          </a:p>
          <a:p>
            <a:pPr marL="0" lvl="0" indent="0">
              <a:buNone/>
            </a:pPr>
            <a:endParaRPr lang="de-DE" sz="1400" b="1" dirty="0" smtClean="0">
              <a:latin typeface="+mj-lt"/>
            </a:endParaRPr>
          </a:p>
          <a:p>
            <a:pPr marL="0" lvl="0" indent="0">
              <a:buNone/>
            </a:pPr>
            <a:r>
              <a:rPr lang="de-DE" sz="1800" b="1" u="sng" dirty="0" smtClean="0">
                <a:latin typeface="+mj-lt"/>
              </a:rPr>
              <a:t>Liste der ESF- Projekte (1/2)</a:t>
            </a:r>
            <a:r>
              <a:rPr lang="de-DE" sz="1800" b="1" dirty="0" smtClean="0">
                <a:latin typeface="+mj-lt"/>
              </a:rPr>
              <a:t>: </a:t>
            </a:r>
            <a:endParaRPr lang="de-DE" sz="1800" b="1" dirty="0">
              <a:latin typeface="+mj-lt"/>
            </a:endParaRPr>
          </a:p>
          <a:p>
            <a:pPr marL="0" lvl="0" indent="0">
              <a:buNone/>
            </a:pPr>
            <a:endParaRPr lang="de-DE" sz="1400" b="1" dirty="0" smtClean="0">
              <a:latin typeface="+mj-lt"/>
            </a:endParaRP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de-DE" sz="1400" b="1" dirty="0" smtClean="0">
                <a:latin typeface="+mj-lt"/>
              </a:rPr>
              <a:t>AKI</a:t>
            </a:r>
            <a:r>
              <a:rPr lang="de-DE" sz="1400" b="1" dirty="0">
                <a:latin typeface="+mj-lt"/>
              </a:rPr>
              <a:t>: </a:t>
            </a:r>
            <a:r>
              <a:rPr lang="de-DE" sz="1400" dirty="0">
                <a:latin typeface="+mj-lt"/>
              </a:rPr>
              <a:t>Anerkennung, Kompetenz und </a:t>
            </a:r>
            <a:r>
              <a:rPr lang="de-DE" sz="1400" dirty="0" smtClean="0">
                <a:latin typeface="+mj-lt"/>
              </a:rPr>
              <a:t>Information (Österreichischer </a:t>
            </a:r>
            <a:r>
              <a:rPr lang="de-DE" sz="1400" dirty="0">
                <a:latin typeface="+mj-lt"/>
              </a:rPr>
              <a:t>Roma-Verband und </a:t>
            </a:r>
            <a:r>
              <a:rPr lang="de-DE" sz="1400" dirty="0" smtClean="0">
                <a:latin typeface="+mj-lt"/>
              </a:rPr>
              <a:t>Zentrum für Soziale Innovation – ZSI, Wien)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endParaRPr lang="de-DE" sz="1400" dirty="0">
              <a:latin typeface="+mj-lt"/>
            </a:endParaRP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de-DE" sz="1400" b="1" dirty="0" err="1" smtClean="0">
                <a:latin typeface="+mj-lt"/>
              </a:rPr>
              <a:t>Phurdo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dirty="0">
                <a:latin typeface="+mj-lt"/>
              </a:rPr>
              <a:t>(= Brücke): Roma-</a:t>
            </a:r>
            <a:r>
              <a:rPr lang="de-DE" sz="1400" dirty="0" err="1">
                <a:latin typeface="+mj-lt"/>
              </a:rPr>
              <a:t>Empowerment</a:t>
            </a:r>
            <a:r>
              <a:rPr lang="de-DE" sz="1400" dirty="0">
                <a:latin typeface="+mj-lt"/>
              </a:rPr>
              <a:t> für den </a:t>
            </a:r>
            <a:r>
              <a:rPr lang="de-DE" sz="1400" dirty="0" smtClean="0">
                <a:latin typeface="+mj-lt"/>
              </a:rPr>
              <a:t>Arbeitsmarkt (</a:t>
            </a:r>
            <a:r>
              <a:rPr lang="de-DE" sz="1400" dirty="0" err="1" smtClean="0">
                <a:latin typeface="+mj-lt"/>
              </a:rPr>
              <a:t>Phurdo</a:t>
            </a:r>
            <a:r>
              <a:rPr lang="de-DE" sz="1400" dirty="0" smtClean="0">
                <a:latin typeface="+mj-lt"/>
              </a:rPr>
              <a:t> Zentrum </a:t>
            </a:r>
            <a:r>
              <a:rPr lang="de-DE" sz="1400" dirty="0">
                <a:latin typeface="+mj-lt"/>
              </a:rPr>
              <a:t>Roma </a:t>
            </a:r>
            <a:r>
              <a:rPr lang="de-DE" sz="1400" dirty="0" smtClean="0">
                <a:latin typeface="+mj-lt"/>
              </a:rPr>
              <a:t>Sinti </a:t>
            </a:r>
            <a:r>
              <a:rPr lang="de-DE" sz="1400" dirty="0">
                <a:latin typeface="+mj-lt"/>
              </a:rPr>
              <a:t>S</a:t>
            </a:r>
            <a:r>
              <a:rPr lang="de-DE" sz="1400" dirty="0" smtClean="0">
                <a:latin typeface="+mj-lt"/>
              </a:rPr>
              <a:t>alzburg)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endParaRPr lang="de-DE" sz="1400" dirty="0" smtClean="0">
              <a:latin typeface="+mj-lt"/>
            </a:endParaRP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de-DE" sz="1400" b="1" dirty="0" smtClean="0">
                <a:latin typeface="+mj-lt"/>
              </a:rPr>
              <a:t>ZORROM </a:t>
            </a:r>
            <a:r>
              <a:rPr lang="de-DE" sz="1400" dirty="0">
                <a:latin typeface="+mj-lt"/>
              </a:rPr>
              <a:t>(</a:t>
            </a:r>
            <a:r>
              <a:rPr lang="de-DE" sz="1400" dirty="0" err="1">
                <a:latin typeface="+mj-lt"/>
              </a:rPr>
              <a:t>Zor</a:t>
            </a:r>
            <a:r>
              <a:rPr lang="de-DE" sz="1400" dirty="0">
                <a:latin typeface="+mj-lt"/>
              </a:rPr>
              <a:t> = Kraft/Energie, Rom = Mensch): </a:t>
            </a:r>
            <a:r>
              <a:rPr lang="de-DE" sz="1400" dirty="0" smtClean="0">
                <a:latin typeface="+mj-lt"/>
              </a:rPr>
              <a:t>Qualifizierung, </a:t>
            </a:r>
            <a:r>
              <a:rPr lang="de-DE" sz="1400" dirty="0" err="1" smtClean="0">
                <a:latin typeface="+mj-lt"/>
              </a:rPr>
              <a:t>Empowerment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und Arbeitsmarktintegration </a:t>
            </a:r>
            <a:r>
              <a:rPr lang="de-DE" sz="1400" dirty="0">
                <a:latin typeface="+mj-lt"/>
              </a:rPr>
              <a:t>für Roma/</a:t>
            </a:r>
            <a:r>
              <a:rPr lang="de-DE" sz="1400" dirty="0" err="1">
                <a:latin typeface="+mj-lt"/>
              </a:rPr>
              <a:t>Romnja</a:t>
            </a:r>
            <a:r>
              <a:rPr lang="de-DE" sz="1400" dirty="0">
                <a:latin typeface="+mj-lt"/>
              </a:rPr>
              <a:t> aus </a:t>
            </a:r>
            <a:r>
              <a:rPr lang="de-DE" sz="1400" dirty="0" smtClean="0">
                <a:latin typeface="+mj-lt"/>
              </a:rPr>
              <a:t>EU-Staaten (Caritas Graz)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endParaRPr lang="de-DE" sz="1400" dirty="0" smtClean="0">
              <a:latin typeface="+mj-lt"/>
            </a:endParaRP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de-DE" sz="1400" b="1" dirty="0" err="1" smtClean="0">
                <a:latin typeface="+mj-lt"/>
              </a:rPr>
              <a:t>Maro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Drom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dirty="0">
                <a:latin typeface="+mj-lt"/>
              </a:rPr>
              <a:t>(= Unser Weg): </a:t>
            </a:r>
            <a:r>
              <a:rPr lang="de-DE" sz="1400" dirty="0" smtClean="0">
                <a:latin typeface="+mj-lt"/>
              </a:rPr>
              <a:t>Integration </a:t>
            </a:r>
            <a:r>
              <a:rPr lang="de-DE" sz="1400" dirty="0">
                <a:latin typeface="+mj-lt"/>
              </a:rPr>
              <a:t>von Roma und Sinti in Oberösterreich </a:t>
            </a:r>
            <a:r>
              <a:rPr lang="de-DE" sz="1400" dirty="0" smtClean="0">
                <a:latin typeface="+mj-lt"/>
              </a:rPr>
              <a:t>(Volkshilfe </a:t>
            </a:r>
            <a:r>
              <a:rPr lang="de-DE" sz="1400" dirty="0">
                <a:latin typeface="+mj-lt"/>
              </a:rPr>
              <a:t>Flüchtlings- und </a:t>
            </a:r>
            <a:r>
              <a:rPr lang="de-DE" sz="1400" dirty="0" err="1">
                <a:latin typeface="+mj-lt"/>
              </a:rPr>
              <a:t>MigrantInnenbetreuung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GmbH, Linz)</a:t>
            </a: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endParaRPr lang="de-DE" sz="1400" dirty="0" smtClean="0">
              <a:latin typeface="+mj-lt"/>
            </a:endParaRPr>
          </a:p>
          <a:p>
            <a:pPr lvl="0">
              <a:spcBef>
                <a:spcPts val="0"/>
              </a:spcBef>
              <a:buFont typeface="+mj-lt"/>
              <a:buAutoNum type="arabicPeriod"/>
            </a:pPr>
            <a:r>
              <a:rPr lang="de-DE" sz="1400" b="1" dirty="0" smtClean="0">
                <a:latin typeface="+mj-lt"/>
              </a:rPr>
              <a:t>Romano </a:t>
            </a:r>
            <a:r>
              <a:rPr lang="de-DE" sz="1400" b="1" dirty="0" err="1" smtClean="0">
                <a:latin typeface="+mj-lt"/>
              </a:rPr>
              <a:t>Zuralipe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(= Stärkung der Roma/</a:t>
            </a:r>
            <a:r>
              <a:rPr lang="de-DE" sz="1400" dirty="0" err="1" smtClean="0">
                <a:latin typeface="+mj-lt"/>
              </a:rPr>
              <a:t>Romnija</a:t>
            </a:r>
            <a:r>
              <a:rPr lang="de-DE" sz="1400" dirty="0" smtClean="0">
                <a:latin typeface="+mj-lt"/>
              </a:rPr>
              <a:t>): </a:t>
            </a:r>
            <a:r>
              <a:rPr lang="de-DE" sz="1400" dirty="0" err="1" smtClean="0">
                <a:latin typeface="+mj-lt"/>
              </a:rPr>
              <a:t>Empowerment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für den Arbeitsmarkt (Verein Romano </a:t>
            </a:r>
            <a:r>
              <a:rPr lang="de-DE" sz="1400" dirty="0" err="1" smtClean="0">
                <a:latin typeface="+mj-lt"/>
              </a:rPr>
              <a:t>Centro</a:t>
            </a:r>
            <a:r>
              <a:rPr lang="de-DE" sz="1400" dirty="0" smtClean="0">
                <a:latin typeface="+mj-lt"/>
              </a:rPr>
              <a:t>, Wien) </a:t>
            </a:r>
          </a:p>
          <a:p>
            <a:pPr lvl="0">
              <a:buAutoNum type="arabicPeriod"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1688"/>
            <a:ext cx="3279775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67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52736"/>
            <a:ext cx="8550226" cy="54068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b="1" u="sng" dirty="0" smtClean="0">
                <a:latin typeface="+mj-lt"/>
              </a:rPr>
              <a:t>ESF- </a:t>
            </a:r>
            <a:r>
              <a:rPr lang="de-DE" sz="1800" b="1" u="sng" dirty="0">
                <a:latin typeface="+mj-lt"/>
              </a:rPr>
              <a:t>Projekte </a:t>
            </a:r>
            <a:r>
              <a:rPr lang="de-DE" sz="1800" b="1" u="sng" dirty="0" smtClean="0">
                <a:latin typeface="+mj-lt"/>
              </a:rPr>
              <a:t>(2/2</a:t>
            </a:r>
            <a:r>
              <a:rPr lang="de-DE" sz="1800" b="1" u="sng" dirty="0">
                <a:latin typeface="+mj-lt"/>
              </a:rPr>
              <a:t>)</a:t>
            </a:r>
            <a:r>
              <a:rPr lang="de-DE" sz="1800" b="1" dirty="0">
                <a:latin typeface="+mj-lt"/>
              </a:rPr>
              <a:t>: </a:t>
            </a:r>
            <a:endParaRPr lang="de-DE" sz="1800" dirty="0">
              <a:latin typeface="+mj-lt"/>
            </a:endParaRP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6.    Roma/</a:t>
            </a:r>
            <a:r>
              <a:rPr lang="de-DE" sz="1400" b="1" dirty="0" err="1" smtClean="0">
                <a:latin typeface="+mj-lt"/>
              </a:rPr>
              <a:t>Romnija</a:t>
            </a:r>
            <a:r>
              <a:rPr lang="de-DE" sz="1400" b="1" dirty="0" smtClean="0">
                <a:latin typeface="+mj-lt"/>
              </a:rPr>
              <a:t> Qualifizierungs- und Beratungszentrum </a:t>
            </a:r>
            <a:r>
              <a:rPr lang="de-DE" sz="1400" dirty="0" smtClean="0">
                <a:latin typeface="+mj-lt"/>
              </a:rPr>
              <a:t>(</a:t>
            </a:r>
            <a:r>
              <a:rPr lang="de-DE" sz="1400" dirty="0" err="1" smtClean="0">
                <a:latin typeface="+mj-lt"/>
              </a:rPr>
              <a:t>itworks</a:t>
            </a:r>
            <a:r>
              <a:rPr lang="de-DE" sz="1400" dirty="0" smtClean="0">
                <a:latin typeface="+mj-lt"/>
              </a:rPr>
              <a:t> Personalservice &amp; Beratung GmbH, Wien)</a:t>
            </a: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7.    THARA Romani </a:t>
            </a:r>
            <a:r>
              <a:rPr lang="de-DE" sz="1400" b="1" dirty="0" err="1" smtClean="0">
                <a:latin typeface="+mj-lt"/>
              </a:rPr>
              <a:t>Zor</a:t>
            </a:r>
            <a:r>
              <a:rPr lang="de-DE" sz="1400" b="1" dirty="0" smtClean="0">
                <a:latin typeface="+mj-lt"/>
              </a:rPr>
              <a:t>! </a:t>
            </a:r>
            <a:r>
              <a:rPr lang="de-DE" sz="1400" dirty="0" smtClean="0">
                <a:latin typeface="+mj-lt"/>
              </a:rPr>
              <a:t>(= Kraft/Stärke der Roma): </a:t>
            </a:r>
            <a:r>
              <a:rPr lang="de-DE" sz="1400" dirty="0" err="1" smtClean="0"/>
              <a:t>Empowerment</a:t>
            </a:r>
            <a:r>
              <a:rPr lang="de-DE" sz="1400" dirty="0" smtClean="0"/>
              <a:t> für den Arbeitsmarkt </a:t>
            </a:r>
            <a:r>
              <a:rPr lang="de-DE" sz="1400" dirty="0" smtClean="0">
                <a:latin typeface="+mj-lt"/>
              </a:rPr>
              <a:t>(Volkshilfe  Österreich, Wien)</a:t>
            </a: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8.    </a:t>
            </a:r>
            <a:r>
              <a:rPr lang="de-DE" sz="1400" b="1" dirty="0" err="1" smtClean="0">
                <a:latin typeface="+mj-lt"/>
              </a:rPr>
              <a:t>Laco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b="1" dirty="0" err="1" smtClean="0">
                <a:latin typeface="+mj-lt"/>
              </a:rPr>
              <a:t>drom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(= Leichter Weg): Integration auf sozialer und beruflicher Ebene (Mentor Management-Entwicklung-	     Organisation GmbH &amp; Co OG, Wien)</a:t>
            </a: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r>
              <a:rPr lang="de-DE" sz="1400" b="1" dirty="0" smtClean="0">
                <a:latin typeface="+mj-lt"/>
              </a:rPr>
              <a:t>9.    </a:t>
            </a:r>
            <a:r>
              <a:rPr lang="de-DE" sz="1400" b="1" dirty="0" err="1" smtClean="0">
                <a:latin typeface="+mj-lt"/>
              </a:rPr>
              <a:t>Cambro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(= Raum): Offener Lern- und Beratungsraum (Caritas der Erzdiözese Wien – Hilfe in Not, Wien)</a:t>
            </a: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endParaRPr lang="de-DE" sz="1400" dirty="0">
              <a:latin typeface="+mj-lt"/>
            </a:endParaRPr>
          </a:p>
          <a:p>
            <a:pPr marL="0" lvl="0" indent="0">
              <a:buNone/>
            </a:pPr>
            <a:r>
              <a:rPr lang="de-DE" sz="1800" b="1" u="sng" dirty="0" smtClean="0">
                <a:latin typeface="+mj-lt"/>
              </a:rPr>
              <a:t>2 weitere national finanzierte Projekte</a:t>
            </a:r>
          </a:p>
          <a:p>
            <a:pPr marL="0" lvl="0" indent="0">
              <a:buNone/>
            </a:pPr>
            <a:endParaRPr lang="de-DE" sz="1400" b="1" dirty="0">
              <a:latin typeface="+mj-lt"/>
            </a:endParaRPr>
          </a:p>
          <a:p>
            <a:pPr lvl="0">
              <a:buAutoNum type="arabicPeriod"/>
            </a:pPr>
            <a:r>
              <a:rPr lang="de-DE" sz="1400" b="1" dirty="0" err="1" smtClean="0">
                <a:latin typeface="+mj-lt"/>
              </a:rPr>
              <a:t>Butschakero</a:t>
            </a:r>
            <a:r>
              <a:rPr lang="de-DE" sz="1400" b="1" dirty="0" smtClean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Them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 (= Arbeitswelt)</a:t>
            </a:r>
            <a:r>
              <a:rPr lang="de-DE" sz="1400" b="1" dirty="0" smtClean="0">
                <a:latin typeface="+mj-lt"/>
              </a:rPr>
              <a:t>: </a:t>
            </a:r>
            <a:r>
              <a:rPr lang="de-DE" sz="1400" dirty="0" smtClean="0">
                <a:latin typeface="+mj-lt"/>
              </a:rPr>
              <a:t>Verein KARIKA; Laufzeit: 2 </a:t>
            </a:r>
            <a:r>
              <a:rPr lang="de-DE" sz="1400" dirty="0">
                <a:latin typeface="+mj-lt"/>
              </a:rPr>
              <a:t>Jahre; </a:t>
            </a:r>
            <a:r>
              <a:rPr lang="de-DE" sz="1400" dirty="0" smtClean="0">
                <a:latin typeface="+mj-lt"/>
              </a:rPr>
              <a:t>Gesamtkosten: 200.000 EUR</a:t>
            </a:r>
          </a:p>
          <a:p>
            <a:pPr marL="0" lvl="0" indent="0">
              <a:buNone/>
            </a:pPr>
            <a:r>
              <a:rPr lang="de-DE" sz="1400" dirty="0" smtClean="0">
                <a:latin typeface="+mj-lt"/>
              </a:rPr>
              <a:t>		</a:t>
            </a:r>
            <a:r>
              <a:rPr lang="de-DE" sz="1400" dirty="0" err="1" smtClean="0">
                <a:latin typeface="+mj-lt"/>
              </a:rPr>
              <a:t>Empowerment</a:t>
            </a:r>
            <a:r>
              <a:rPr lang="de-DE" sz="1400" dirty="0" smtClean="0">
                <a:latin typeface="+mj-lt"/>
              </a:rPr>
              <a:t> am Arbeitsmarkt; Burgenland, </a:t>
            </a:r>
            <a:r>
              <a:rPr lang="de-DE" sz="1400" dirty="0" err="1" smtClean="0">
                <a:latin typeface="+mj-lt"/>
              </a:rPr>
              <a:t>Oberwart</a:t>
            </a:r>
            <a:endParaRPr lang="de-DE" sz="1400" dirty="0" smtClean="0">
              <a:latin typeface="+mj-lt"/>
            </a:endParaRPr>
          </a:p>
          <a:p>
            <a:pPr lvl="0">
              <a:buAutoNum type="arabicPeriod"/>
            </a:pPr>
            <a:endParaRPr lang="de-DE" sz="1400" b="1" dirty="0" smtClean="0">
              <a:latin typeface="+mj-lt"/>
            </a:endParaRPr>
          </a:p>
          <a:p>
            <a:pPr lvl="0">
              <a:buAutoNum type="arabicPeriod"/>
            </a:pPr>
            <a:r>
              <a:rPr lang="de-DE" sz="1400" b="1" dirty="0" err="1" smtClean="0">
                <a:latin typeface="+mj-lt"/>
              </a:rPr>
              <a:t>Romblog</a:t>
            </a:r>
            <a:r>
              <a:rPr lang="de-DE" sz="1400" b="1" dirty="0" smtClean="0">
                <a:latin typeface="+mj-lt"/>
              </a:rPr>
              <a:t> Austria: </a:t>
            </a:r>
            <a:r>
              <a:rPr lang="de-DE" sz="1400" dirty="0" smtClean="0">
                <a:latin typeface="+mj-lt"/>
              </a:rPr>
              <a:t>Verein </a:t>
            </a:r>
            <a:r>
              <a:rPr lang="de-DE" sz="1400" dirty="0" err="1">
                <a:latin typeface="+mj-lt"/>
              </a:rPr>
              <a:t>Lovara</a:t>
            </a:r>
            <a:r>
              <a:rPr lang="de-DE" sz="1400" dirty="0">
                <a:latin typeface="+mj-lt"/>
              </a:rPr>
              <a:t> Roma </a:t>
            </a:r>
            <a:r>
              <a:rPr lang="de-DE" sz="1400" dirty="0" smtClean="0">
                <a:latin typeface="+mj-lt"/>
              </a:rPr>
              <a:t>Österreich; Laufzeit: 24  </a:t>
            </a:r>
            <a:r>
              <a:rPr lang="de-DE" sz="1400" dirty="0">
                <a:latin typeface="+mj-lt"/>
              </a:rPr>
              <a:t>Monate; </a:t>
            </a:r>
            <a:r>
              <a:rPr lang="de-DE" sz="1400" dirty="0" smtClean="0">
                <a:latin typeface="+mj-lt"/>
              </a:rPr>
              <a:t>Gesamtkosten: ca. 200.000 EUR</a:t>
            </a:r>
          </a:p>
          <a:p>
            <a:pPr marL="0" lvl="0" indent="0">
              <a:buNone/>
            </a:pPr>
            <a:r>
              <a:rPr lang="de-DE" sz="1400" dirty="0" smtClean="0">
                <a:latin typeface="+mj-lt"/>
              </a:rPr>
              <a:t>                                          Medienschulungen und Medienarbeit</a:t>
            </a:r>
          </a:p>
          <a:p>
            <a:pPr lvl="3">
              <a:buAutoNum type="arabicPeriod"/>
            </a:pPr>
            <a:endParaRPr lang="de-DE" sz="200" dirty="0">
              <a:latin typeface="+mj-lt"/>
            </a:endParaRPr>
          </a:p>
          <a:p>
            <a:pPr marL="0" lvl="0" indent="0">
              <a:buNone/>
            </a:pPr>
            <a:endParaRPr lang="de-DE" sz="1400" b="1" dirty="0" smtClean="0">
              <a:latin typeface="+mj-lt"/>
            </a:endParaRPr>
          </a:p>
          <a:p>
            <a:pPr marL="0" lvl="0" indent="0">
              <a:buNone/>
            </a:pPr>
            <a:endParaRPr lang="de-DE" sz="1400" dirty="0" smtClean="0">
              <a:latin typeface="+mj-lt"/>
            </a:endParaRPr>
          </a:p>
          <a:p>
            <a:pPr marL="0" lvl="0" indent="0">
              <a:buNone/>
            </a:pPr>
            <a:endParaRPr lang="de-DE" sz="1400" b="1" dirty="0">
              <a:latin typeface="+mj-lt"/>
            </a:endParaRPr>
          </a:p>
          <a:p>
            <a:pPr marL="0" lvl="0" indent="0">
              <a:buNone/>
            </a:pPr>
            <a:endParaRPr lang="de-DE" sz="1400" b="1" dirty="0">
              <a:latin typeface="+mj-lt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de-DE" sz="1400" b="1" dirty="0" smtClean="0">
              <a:effectLst/>
              <a:latin typeface="+mj-lt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de-DE" sz="1400" dirty="0">
              <a:latin typeface="+mj-lt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1688"/>
            <a:ext cx="3279775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95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Roma-Strategie und -Projekte" edit="true"/>
    <f:field ref="objsubject" par="" text="" edit="true"/>
    <f:field ref="objcreatedby" par="" text="PFANNER, Susanne, Mag. Dr."/>
    <f:field ref="objcreatedat" par="" date="2018-04-12T07:03:54" text="12.04.2018 07:03:54"/>
    <f:field ref="objchangedby" par="" text="STERN, Gabriel, Mag."/>
    <f:field ref="objmodifiedat" par="" date="2018-06-29T09:33:11" text="29.06.2018 09:33:11"/>
    <f:field ref="doc_FSCFOLIO_1_1001_FieldDocumentNumber" par="" text=""/>
    <f:field ref="doc_FSCFOLIO_1_1001_FieldSubject" par="" text="" edit="true"/>
    <f:field ref="FSCFOLIO_1_1001_FieldCurrentUser" par="" text="Erika CZOCHLAR-WONIAFKA"/>
    <f:field ref="CCAPRECONFIG_15_1001_Objektname" par="" text="Roma-Strategie und -Projekte" edit="true"/>
    <f:field ref="CCAPRECONFIG_15_1001_Objektname" par="" text="Roma-Strategie und -Projekte" edit="true"/>
    <f:field ref="EIBPRECONFIG_1_1001_FieldEIBAttachments" par="" text=""/>
    <f:field ref="EIBPRECONFIG_1_1001_FieldEIBNextFiles" par="" text=""/>
    <f:field ref="EIBPRECONFIG_1_1001_FieldEIBPreviousFiles" par="" text="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 Roma; 21. Roma Dialogplattform; Rückblick und Ausblick ESF-Schwerpunkt Roma Empowerment, Materialien, Protokoll"/>
    <f:field ref="EIBVFGH_15_1700_FieldPartPlaintiffList" par="" text=""/>
    <f:field ref="EIBVFGH_15_1700_FieldGoesOutToList" par="" text=""/>
  </f:record>
  <f:display par="" text="Allgemein">
    <f:field ref="EIBPRECONFIG_1_1001_FieldCCAAddrAbschriftsbemerkung" text="Abschriftsbemerkung"/>
    <f:field ref="EIBPRECONFIG_1_1001_FieldCCAAddrAdresse" text="Adresse"/>
    <f:field ref="EIBPRECONFIG_1_1001_FieldCCAPersonalSubjAddress" text="Adresse (Namenszahl)"/>
    <f:field ref="EIBPRECONFIG_1_1001_FieldEIBOUAddr" text="Adresse der OE"/>
    <f:field ref="FSCFOLIO_1_1001_FieldCurrentUser" text="Aktueller Benutzer"/>
    <f:field ref="objsubject" text="Anmerkungen"/>
    <f:field ref="EIBPRECONFIG_1_1001_FieldEIBAttachments" text="Beilagen"/>
    <f:field ref="EIBPRECONFIG_1_1001_FieldCCASubfileSubject" text="Betreff des Geschäftsstücks"/>
    <f:field ref="EIBPRECONFIG_1_1001_FieldEIBRelatedFiles" text="Bezugszahlen"/>
    <f:field ref="EIBPRECONFIG_1_1001_FieldEIBRecipients" text="Empfänger"/>
    <f:field ref="EIBVFGH_15_1700_FieldGoesOutToList" text="Ergeht an Liste"/>
    <f:field ref="objcreatedat" text="Erzeugt am/um"/>
    <f:field ref="objcreatedby" text="Erzeugt von"/>
    <f:field ref="EIBPRECONFIG_1_1001_FieldCCAIncomingSubject" text="EST-Betreff"/>
    <f:field ref="EIBPRECONFIG_1_1001_FieldCCASubject" text="Gegenstand"/>
    <f:field ref="objmodifiedat" text="Letzte Änderung am/um"/>
    <f:field ref="objchangedby" text="Letzte Änderung von"/>
    <f:field ref="EIBVFGH_15_1700_FieldPartPlaintiffList" text="Liste der Antragsteller"/>
    <f:field ref="EIBPRECONFIG_1_1001_FieldEIBCompletedOrdinals" text="Miterledigte Akten"/>
    <f:field ref="EIBPRECONFIG_1_1001_FieldEIBNextFiles" text="Nachzahlen"/>
    <f:field ref="objname" text="Name"/>
    <f:field ref="CCAPRECONFIG_15_1001_Objektname" text="Objektname"/>
    <f:field ref="EIBPRECONFIG_1_1001_FieldCCAAddrPostalischeAdresse" text="PostalischeAdresse"/>
    <f:field ref="EIBPRECONFIG_1_1001_FieldEIBSignatures" text="Unterschriften"/>
    <f:field ref="EIBPRECONFIG_1_1001_FieldEIBPreviousFiles" text="Vorzahlen"/>
  </f:display>
  <f:display par="" text="Serienbrief">
    <f:field ref="doc_FSCFOLIO_1_1001_FieldSubject" text="Betreff"/>
    <f:field ref="doc_FSCFOLIO_1_1001_FieldDocumentNumber" text="Dokument Nummer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Bildschirmpräsentation (4:3)</PresentationFormat>
  <Paragraphs>69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    </vt:lpstr>
      <vt:lpstr>ESF - Europäischer Sozialfonds</vt:lpstr>
      <vt:lpstr>    </vt:lpstr>
      <vt:lpstr>    </vt:lpstr>
    </vt:vector>
  </TitlesOfParts>
  <Company>BMASK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Präsentaton ESF - Europäirscher Sozialfonds</dc:title>
  <dc:creator>Reichert, Helga</dc:creator>
  <cp:lastModifiedBy>MÖTZ, Manuel</cp:lastModifiedBy>
  <cp:revision>29</cp:revision>
  <cp:lastPrinted>2018-04-11T05:37:24Z</cp:lastPrinted>
  <dcterms:created xsi:type="dcterms:W3CDTF">2017-09-04T11:08:42Z</dcterms:created>
  <dcterms:modified xsi:type="dcterms:W3CDTF">2018-07-13T14:01:10Z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V alt (Verfassungsdienst)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Susanne.Pfanner@bka.gv.at</vt:lpwstr>
  </property>
  <property fmtid="{D5CDD505-2E9C-101B-9397-08002B2CF9AE}" pid="19" name="FSC#EIBPRECONFIG@1.1001:OUEmail">
    <vt:lpwstr>v@bka.gv.at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/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COO.3000.100.1.543449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COO.3000.101.27.2744537</vt:lpwstr>
  </property>
  <property fmtid="{D5CDD505-2E9C-101B-9397-08002B2CF9AE}" pid="40" name="FSC#EIBPRECONFIG@1.1001:toplevelobject">
    <vt:lpwstr>COO.3000.101.25.6752899</vt:lpwstr>
  </property>
  <property fmtid="{D5CDD505-2E9C-101B-9397-08002B2CF9AE}" pid="41" name="FSC#EIBPRECONFIG@1.1001:objchangedby">
    <vt:lpwstr>Mag. Gabriel STERN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08.07.2018</vt:lpwstr>
  </property>
  <property fmtid="{D5CDD505-2E9C-101B-9397-08002B2CF9AE}" pid="44" name="FSC#EIBPRECONFIG@1.1001:objname">
    <vt:lpwstr>Roma-Strategie und -Projekte</vt:lpwstr>
  </property>
  <property fmtid="{D5CDD505-2E9C-101B-9397-08002B2CF9AE}" pid="45" name="FSC#EIBPRECONFIG@1.1001:EIBProcessResponsiblePhone">
    <vt:lpwstr>202824</vt:lpwstr>
  </property>
  <property fmtid="{D5CDD505-2E9C-101B-9397-08002B2CF9AE}" pid="46" name="FSC#EIBPRECONFIG@1.1001:EIBProcessResponsibleMail">
    <vt:lpwstr>bettina.neumeister@bka.gv.at</vt:lpwstr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>Mag. Bettina NEUMEISTER</vt:lpwstr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 Roma; 21. Roma Dialogplattform; Rückblick und Ausblick ESF-Schwerpunkt Roma Empowerment, Materialien, Protokoll</vt:lpwstr>
  </property>
  <property fmtid="{D5CDD505-2E9C-101B-9397-08002B2CF9AE}" pid="53" name="FSC#COOELAK@1.1001:FileReference">
    <vt:lpwstr>BKA-672.685/0006-VD-V/6/2018</vt:lpwstr>
  </property>
  <property fmtid="{D5CDD505-2E9C-101B-9397-08002B2CF9AE}" pid="54" name="FSC#COOELAK@1.1001:FileRefYear">
    <vt:lpwstr>2018</vt:lpwstr>
  </property>
  <property fmtid="{D5CDD505-2E9C-101B-9397-08002B2CF9AE}" pid="55" name="FSC#COOELAK@1.1001:FileRefOrdinal">
    <vt:lpwstr>6</vt:lpwstr>
  </property>
  <property fmtid="{D5CDD505-2E9C-101B-9397-08002B2CF9AE}" pid="56" name="FSC#COOELAK@1.1001:FileRefOU">
    <vt:lpwstr>VD-V/6 (inaktiv)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Mag. Dr. Susanne PFANNER</vt:lpwstr>
  </property>
  <property fmtid="{D5CDD505-2E9C-101B-9397-08002B2CF9AE}" pid="59" name="FSC#COOELAK@1.1001:OwnerExtension">
    <vt:lpwstr>202377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12.04.2018</vt:lpwstr>
  </property>
  <property fmtid="{D5CDD505-2E9C-101B-9397-08002B2CF9AE}" pid="67" name="FSC#COOELAK@1.1001:OU">
    <vt:lpwstr>BKA - V alt (Verfassungsdienst)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*COO.3000.101.32.1488399*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*BKA-672.685/0006-VD-V/6/2018*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>NEUMEISTER Bettina, Mag.</vt:lpwstr>
  </property>
  <property fmtid="{D5CDD505-2E9C-101B-9397-08002B2CF9AE}" pid="76" name="FSC#COOELAK@1.1001:ProcessResponsiblePhone">
    <vt:lpwstr>+43 (1) 53115-202824</vt:lpwstr>
  </property>
  <property fmtid="{D5CDD505-2E9C-101B-9397-08002B2CF9AE}" pid="77" name="FSC#COOELAK@1.1001:ProcessResponsibleMail">
    <vt:lpwstr>bettina.neumeister@bka.gv.at</vt:lpwstr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Erika.CZOCHLAR-WONIAFKA@bka.gv.at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ATPRECONFIG@1.1001:ChargePreview">
    <vt:lpwstr/>
  </property>
  <property fmtid="{D5CDD505-2E9C-101B-9397-08002B2CF9AE}" pid="117" name="FSC#ATSTATECFG@1.1001:ExternalFile">
    <vt:lpwstr/>
  </property>
  <property fmtid="{D5CDD505-2E9C-101B-9397-08002B2CF9AE}" pid="118" name="FSC#COOSYSTEM@1.1:Container">
    <vt:lpwstr>COO.3000.101.32.1488399</vt:lpwstr>
  </property>
  <property fmtid="{D5CDD505-2E9C-101B-9397-08002B2CF9AE}" pid="119" name="FSC#FSCFOLIO@1.1001:docpropproject">
    <vt:lpwstr/>
  </property>
</Properties>
</file>