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60" r:id="rId5"/>
    <p:sldId id="267" r:id="rId6"/>
    <p:sldId id="261" r:id="rId7"/>
    <p:sldId id="262" r:id="rId8"/>
    <p:sldId id="265" r:id="rId9"/>
    <p:sldId id="263" r:id="rId1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91B"/>
    <a:srgbClr val="646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2484" y="-1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EC8E0-ACD1-43A7-87E6-8700DDD500E6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C3C39-5FB3-4F80-8446-26CC1BB6A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224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B61D-C26E-4802-9CBA-894210727D04}" type="datetimeFigureOut">
              <a:rPr lang="de-AT" smtClean="0"/>
              <a:t>13.07.2018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67E38-9029-42ED-AFCD-CF57FC6F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700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3764288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4164534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314" y="3428393"/>
            <a:ext cx="4338637" cy="328236"/>
          </a:xfrm>
        </p:spPr>
        <p:txBody>
          <a:bodyPr>
            <a:normAutofit/>
          </a:bodyPr>
          <a:lstStyle>
            <a:lvl1pPr>
              <a:defRPr sz="1400" b="0"/>
            </a:lvl1pPr>
          </a:lstStyle>
          <a:p>
            <a:pPr lvl="0"/>
            <a:r>
              <a:rPr lang="de-DE" dirty="0" smtClean="0"/>
              <a:t>Ort/Datum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7287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7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3764288"/>
            <a:ext cx="7198788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4164534"/>
            <a:ext cx="721895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745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50825" y="1989138"/>
            <a:ext cx="8642350" cy="4319587"/>
          </a:xfrm>
          <a:prstGeom prst="rect">
            <a:avLst/>
          </a:prstGeom>
        </p:spPr>
        <p:txBody>
          <a:bodyPr/>
          <a:lstStyle>
            <a:lvl1pPr marL="715963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+mj-lt"/>
              <a:buAutoNum type="arabicPeriod"/>
              <a:defRPr sz="16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073150" indent="-357188">
              <a:buClr>
                <a:srgbClr val="BC091B"/>
              </a:buClr>
              <a:buFont typeface="Wingdings" panose="05000000000000000000" pitchFamily="2" charset="2"/>
              <a:buChar char="§"/>
              <a:defRPr sz="14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>
              <a:buFont typeface="+mj-lt"/>
              <a:buAutoNum type="arabicPeriod"/>
            </a:pPr>
            <a:r>
              <a:rPr lang="de-DE" dirty="0" smtClean="0"/>
              <a:t>Nummerierung</a:t>
            </a:r>
          </a:p>
          <a:p>
            <a:pPr lvl="1"/>
            <a:r>
              <a:rPr lang="de-DE" dirty="0" smtClean="0"/>
              <a:t>Nummerierung 1. Ebene</a:t>
            </a:r>
          </a:p>
          <a:p>
            <a:pPr lvl="1"/>
            <a:endParaRPr lang="de-DE" dirty="0" smtClean="0"/>
          </a:p>
          <a:p>
            <a:pPr lvl="0">
              <a:buFont typeface="+mj-lt"/>
              <a:buAutoNum type="arabicPeriod"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8640" y="6456577"/>
            <a:ext cx="65455" cy="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395536" y="6401049"/>
            <a:ext cx="35283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 smtClean="0">
                <a:solidFill>
                  <a:srgbClr val="BC091B"/>
                </a:solidFill>
                <a:latin typeface="+mj-lt"/>
              </a:rPr>
              <a:t>Titel auf Folienmaster der jeweiligen Folie</a:t>
            </a:r>
            <a:r>
              <a:rPr lang="de-DE" sz="1000" baseline="0" dirty="0" smtClean="0">
                <a:solidFill>
                  <a:srgbClr val="BC091B"/>
                </a:solidFill>
                <a:latin typeface="+mj-lt"/>
              </a:rPr>
              <a:t> einfügen</a:t>
            </a:r>
            <a:endParaRPr lang="de-AT" sz="1000" dirty="0">
              <a:solidFill>
                <a:srgbClr val="BC091B"/>
              </a:solidFill>
              <a:latin typeface="+mj-lt"/>
            </a:endParaRPr>
          </a:p>
        </p:txBody>
      </p:sp>
      <p:sp>
        <p:nvSpPr>
          <p:cNvPr id="19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INHALTSVERZEICHNIS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7427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8" y="1989138"/>
            <a:ext cx="8650287" cy="4320182"/>
          </a:xfrm>
        </p:spPr>
        <p:txBody>
          <a:bodyPr>
            <a:noAutofit/>
          </a:bodyPr>
          <a:lstStyle>
            <a:lvl1pPr marL="700088" indent="-342900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marR="0" indent="-35877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0"/>
            <a:endParaRPr lang="de-DE" dirty="0" smtClean="0"/>
          </a:p>
          <a:p>
            <a:pPr lvl="2"/>
            <a:endParaRPr lang="de-DE" dirty="0" smtClean="0"/>
          </a:p>
          <a:p>
            <a:pPr lvl="3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3" y="6296529"/>
            <a:ext cx="2521843" cy="52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Folie Slogan/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8640" y="6456577"/>
            <a:ext cx="65455" cy="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395536" y="6401049"/>
            <a:ext cx="35283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 smtClean="0">
                <a:solidFill>
                  <a:srgbClr val="BC091B"/>
                </a:solidFill>
                <a:latin typeface="+mj-lt"/>
              </a:rPr>
              <a:t>Titel auf Folienmaster der jeweiligen Folie</a:t>
            </a:r>
            <a:r>
              <a:rPr lang="de-DE" sz="1000" baseline="0" dirty="0" smtClean="0">
                <a:solidFill>
                  <a:srgbClr val="BC091B"/>
                </a:solidFill>
                <a:latin typeface="+mj-lt"/>
              </a:rPr>
              <a:t> einfügen</a:t>
            </a:r>
            <a:endParaRPr lang="de-AT" sz="1000" dirty="0">
              <a:solidFill>
                <a:srgbClr val="BC091B"/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Folie mit </a:t>
            </a:r>
            <a:r>
              <a:rPr lang="de-DE" dirty="0" err="1" smtClean="0"/>
              <a:t>claim</a:t>
            </a:r>
            <a:r>
              <a:rPr lang="de-DE" dirty="0" smtClean="0"/>
              <a:t>/SLOGAN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716016" y="1988840"/>
            <a:ext cx="4169221" cy="4320182"/>
          </a:xfrm>
        </p:spPr>
        <p:txBody>
          <a:bodyPr/>
          <a:lstStyle>
            <a:lvl1pPr>
              <a:defRPr sz="16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smtClean="0"/>
              <a:t>Claim/Slogan einfügen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9" y="1989138"/>
            <a:ext cx="4185096" cy="4319587"/>
          </a:xfrm>
        </p:spPr>
        <p:txBody>
          <a:bodyPr/>
          <a:lstStyle>
            <a:lvl1pPr marL="357188" indent="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sz="1600"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Symbol" panose="05050102010706020507" pitchFamily="18" charset="2"/>
              <a:buChar char="-"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60908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8640" y="6456577"/>
            <a:ext cx="65455" cy="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395536" y="6401049"/>
            <a:ext cx="35283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 smtClean="0">
                <a:solidFill>
                  <a:srgbClr val="BC091B"/>
                </a:solidFill>
                <a:latin typeface="+mj-lt"/>
              </a:rPr>
              <a:t>Titel auf Folienmaster der jeweiligen Folie</a:t>
            </a:r>
            <a:r>
              <a:rPr lang="de-DE" sz="1000" baseline="0" dirty="0" smtClean="0">
                <a:solidFill>
                  <a:srgbClr val="BC091B"/>
                </a:solidFill>
                <a:latin typeface="+mj-lt"/>
              </a:rPr>
              <a:t> einfügen</a:t>
            </a:r>
            <a:endParaRPr lang="de-AT" sz="1000" dirty="0">
              <a:solidFill>
                <a:srgbClr val="BC091B"/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Folie mit </a:t>
            </a:r>
            <a:r>
              <a:rPr lang="de-DE" dirty="0" err="1" smtClean="0"/>
              <a:t>text</a:t>
            </a:r>
            <a:r>
              <a:rPr lang="de-DE" dirty="0" smtClean="0"/>
              <a:t> und </a:t>
            </a:r>
            <a:r>
              <a:rPr lang="de-DE" dirty="0" err="1" smtClean="0"/>
              <a:t>bild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9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9682" y="1991879"/>
            <a:ext cx="4172798" cy="4317441"/>
          </a:xfrm>
        </p:spPr>
        <p:txBody>
          <a:bodyPr/>
          <a:lstStyle>
            <a:lvl1pPr>
              <a:defRPr sz="1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Bild einfügen und in den Rahmen einpassen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9" y="1989138"/>
            <a:ext cx="4185096" cy="4319587"/>
          </a:xfrm>
        </p:spPr>
        <p:txBody>
          <a:bodyPr>
            <a:normAutofit/>
          </a:bodyPr>
          <a:lstStyle>
            <a:lvl1pPr marL="715963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sz="1600"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Symbol" panose="05050102010706020507" pitchFamily="18" charset="2"/>
              <a:buChar char="-"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65595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Bild groß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8640" y="6456577"/>
            <a:ext cx="65455" cy="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395536" y="6401049"/>
            <a:ext cx="35283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 smtClean="0">
                <a:solidFill>
                  <a:srgbClr val="BC091B"/>
                </a:solidFill>
                <a:latin typeface="+mj-lt"/>
              </a:rPr>
              <a:t>Titel auf Folienmaster der jeweiligen Folie</a:t>
            </a:r>
            <a:r>
              <a:rPr lang="de-DE" sz="1000" baseline="0" dirty="0" smtClean="0">
                <a:solidFill>
                  <a:srgbClr val="BC091B"/>
                </a:solidFill>
                <a:latin typeface="+mj-lt"/>
              </a:rPr>
              <a:t> einfügen</a:t>
            </a:r>
            <a:endParaRPr lang="de-AT" sz="1000" dirty="0">
              <a:solidFill>
                <a:srgbClr val="BC091B"/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Bild großflächig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9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42738" y="1991879"/>
            <a:ext cx="8649742" cy="4317441"/>
          </a:xfrm>
        </p:spPr>
        <p:txBody>
          <a:bodyPr/>
          <a:lstStyle>
            <a:lvl1pPr>
              <a:defRPr sz="1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Bild einfügen und linksbündig ausrichten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728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ppt_cover.pd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240" y="1149525"/>
            <a:ext cx="1240160" cy="24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251520" y="282789"/>
            <a:ext cx="6480720" cy="987318"/>
          </a:xfrm>
          <a:prstGeom prst="rect">
            <a:avLst/>
          </a:prstGeom>
        </p:spPr>
        <p:txBody>
          <a:bodyPr vert="horz" lIns="0" tIns="0" rIns="0" bIns="45720" rtlCol="0" anchor="ctr">
            <a:normAutofit/>
          </a:bodyPr>
          <a:lstStyle/>
          <a:p>
            <a:r>
              <a:rPr lang="de-DE" dirty="0" smtClean="0"/>
              <a:t>TITELMASTERFORMAT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66388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endParaRPr lang="de-AT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2721"/>
            <a:ext cx="2089795" cy="43566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12994"/>
            <a:ext cx="1363426" cy="81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26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2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1" kern="1200" cap="all" baseline="0">
          <a:solidFill>
            <a:srgbClr val="64656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600" kern="1200">
          <a:solidFill>
            <a:srgbClr val="64656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509120"/>
            <a:ext cx="6480720" cy="888848"/>
          </a:xfrm>
        </p:spPr>
        <p:txBody>
          <a:bodyPr/>
          <a:lstStyle/>
          <a:p>
            <a:r>
              <a:rPr lang="de-DE" dirty="0" smtClean="0"/>
              <a:t>THARA Romani </a:t>
            </a:r>
            <a:r>
              <a:rPr lang="de-DE" dirty="0" err="1" smtClean="0"/>
              <a:t>Zor</a:t>
            </a:r>
            <a:r>
              <a:rPr lang="de-DE" dirty="0" smtClean="0"/>
              <a:t>!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971600" y="3436052"/>
            <a:ext cx="7704856" cy="1001060"/>
          </a:xfrm>
        </p:spPr>
        <p:txBody>
          <a:bodyPr>
            <a:noAutofit/>
          </a:bodyPr>
          <a:lstStyle/>
          <a:p>
            <a:r>
              <a:rPr lang="de-DE" sz="2000" dirty="0" smtClean="0"/>
              <a:t>21. Roma Dialogplattform / BKA </a:t>
            </a:r>
            <a:r>
              <a:rPr lang="de-AT" dirty="0"/>
              <a:t>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Rück- </a:t>
            </a:r>
            <a:r>
              <a:rPr lang="de-AT" dirty="0"/>
              <a:t>und Ausblick zum österreichischen ESF </a:t>
            </a:r>
            <a:r>
              <a:rPr lang="de-AT" dirty="0" smtClean="0"/>
              <a:t>Roma-Empowerment-Schwerpunkt </a:t>
            </a:r>
          </a:p>
          <a:p>
            <a:r>
              <a:rPr lang="de-DE" sz="1200" dirty="0" smtClean="0"/>
              <a:t>11.04.2018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101"/>
            <a:ext cx="2952328" cy="240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2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Thara </a:t>
            </a:r>
            <a:r>
              <a:rPr lang="de-DE" dirty="0" err="1" smtClean="0"/>
              <a:t>angebote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989138"/>
            <a:ext cx="8650287" cy="4176166"/>
          </a:xfrm>
        </p:spPr>
        <p:txBody>
          <a:bodyPr>
            <a:normAutofit/>
          </a:bodyPr>
          <a:lstStyle/>
          <a:p>
            <a:pPr marL="71438" indent="0">
              <a:buNone/>
            </a:pPr>
            <a:endParaRPr lang="de-DE" dirty="0"/>
          </a:p>
          <a:p>
            <a:pPr marL="71438" indent="0">
              <a:buNone/>
            </a:pPr>
            <a:endParaRPr lang="de-DE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31" y="993104"/>
            <a:ext cx="7236296" cy="51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2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eine </a:t>
            </a:r>
            <a:r>
              <a:rPr lang="de-AT" dirty="0"/>
              <a:t>„neue Welle“ von Immigration? 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628800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71438" indent="0">
              <a:buNone/>
            </a:pPr>
            <a:endParaRPr lang="de-DE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357188" indent="0">
              <a:buNone/>
            </a:pP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Thara hat eine geänderte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Demografie der </a:t>
            </a:r>
            <a:r>
              <a:rPr lang="de-AT" sz="1800" dirty="0" err="1" smtClean="0">
                <a:solidFill>
                  <a:schemeClr val="accent1">
                    <a:lumMod val="50000"/>
                  </a:schemeClr>
                </a:solidFill>
              </a:rPr>
              <a:t>KlientInnen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 festgestellt: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Mehr Menschen, die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erst kurz in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Österreich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sind (</a:t>
            </a:r>
            <a:r>
              <a:rPr lang="de-AT" sz="1800" dirty="0" err="1" smtClean="0">
                <a:solidFill>
                  <a:schemeClr val="accent1">
                    <a:lumMod val="50000"/>
                  </a:schemeClr>
                </a:solidFill>
              </a:rPr>
              <a:t>Neuzwanderer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Nur noch etwa 25% der </a:t>
            </a:r>
            <a:r>
              <a:rPr lang="de-AT" sz="1800" dirty="0" err="1">
                <a:solidFill>
                  <a:schemeClr val="accent1">
                    <a:lumMod val="50000"/>
                  </a:schemeClr>
                </a:solidFill>
              </a:rPr>
              <a:t>KlientInnen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 sind „alteingesessene“ Roma/</a:t>
            </a:r>
            <a:r>
              <a:rPr lang="de-AT" sz="1800" dirty="0" err="1">
                <a:solidFill>
                  <a:schemeClr val="accent1">
                    <a:lumMod val="50000"/>
                  </a:schemeClr>
                </a:solidFill>
              </a:rPr>
              <a:t>Romnja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, die schon länger da sind und Arbeit haben (Working Poor) oder Arbeit suchen </a:t>
            </a:r>
          </a:p>
          <a:p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Daher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muss das Angebot an die neue Situation angepasst werden</a:t>
            </a:r>
          </a:p>
          <a:p>
            <a:pPr marL="71438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786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eine </a:t>
            </a:r>
            <a:r>
              <a:rPr lang="de-AT" dirty="0"/>
              <a:t>„neue Welle“ von Immigration? 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628800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71438" indent="0">
              <a:buNone/>
            </a:pPr>
            <a:endParaRPr lang="de-DE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642938" indent="-285750">
              <a:lnSpc>
                <a:spcPct val="200000"/>
              </a:lnSpc>
            </a:pP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ISCED 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2: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41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%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/ Sekundarbildung Unterstufe</a:t>
            </a:r>
            <a:endParaRPr lang="de-AT" sz="2300" dirty="0">
              <a:solidFill>
                <a:schemeClr val="accent1">
                  <a:lumMod val="50000"/>
                </a:schemeClr>
              </a:solidFill>
            </a:endParaRPr>
          </a:p>
          <a:p>
            <a:pPr marL="642938" indent="-285750">
              <a:lnSpc>
                <a:spcPct val="200000"/>
              </a:lnSpc>
            </a:pP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ISCED 3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de-DE" sz="2300" dirty="0">
                <a:solidFill>
                  <a:schemeClr val="accent1">
                    <a:lumMod val="50000"/>
                  </a:schemeClr>
                </a:solidFill>
              </a:rPr>
              <a:t>27% </a:t>
            </a:r>
            <a:r>
              <a:rPr lang="de-DE" sz="2300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Sekundarbildung Oberstufe</a:t>
            </a:r>
            <a:endParaRPr lang="de-DE" sz="2300" dirty="0">
              <a:solidFill>
                <a:schemeClr val="accent1">
                  <a:lumMod val="50000"/>
                </a:schemeClr>
              </a:solidFill>
            </a:endParaRPr>
          </a:p>
          <a:p>
            <a:pPr marL="642938" indent="-285750">
              <a:lnSpc>
                <a:spcPct val="200000"/>
              </a:lnSpc>
            </a:pP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ISCED 4: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14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%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/ postsekundäre Bildung</a:t>
            </a:r>
          </a:p>
          <a:p>
            <a:pPr marL="642938" indent="-285750">
              <a:lnSpc>
                <a:spcPct val="200000"/>
              </a:lnSpc>
            </a:pP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ISCED 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6 und ISCED 7: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11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% / tertiäre Bildung (Bachelor und Master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642938" indent="-285750">
              <a:lnSpc>
                <a:spcPct val="200000"/>
              </a:lnSpc>
            </a:pP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ISCED 1: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% /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Grundbildung</a:t>
            </a:r>
          </a:p>
          <a:p>
            <a:pPr marL="642938" indent="-285750">
              <a:lnSpc>
                <a:spcPct val="200000"/>
              </a:lnSpc>
            </a:pP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ISCED 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5: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&lt; 1% / tertiäre Bildung (z.B. Schule f. Gesundheits- und Krankenpflege)</a:t>
            </a:r>
            <a:endParaRPr lang="de-AT" sz="2300" dirty="0">
              <a:solidFill>
                <a:schemeClr val="accent1">
                  <a:lumMod val="50000"/>
                </a:schemeClr>
              </a:solidFill>
            </a:endParaRPr>
          </a:p>
          <a:p>
            <a:pPr marL="642938" indent="-285750">
              <a:lnSpc>
                <a:spcPct val="200000"/>
              </a:lnSpc>
            </a:pP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ISCED 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8: 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&lt;</a:t>
            </a:r>
            <a:r>
              <a:rPr lang="de-AT" sz="2300" dirty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de-AT" sz="2300" dirty="0" smtClean="0">
                <a:solidFill>
                  <a:schemeClr val="accent1">
                    <a:lumMod val="50000"/>
                  </a:schemeClr>
                </a:solidFill>
              </a:rPr>
              <a:t>% / tertiäre Bildung (Promotion)</a:t>
            </a:r>
            <a:endParaRPr lang="de-AT" sz="2300" dirty="0">
              <a:solidFill>
                <a:schemeClr val="accent1">
                  <a:lumMod val="50000"/>
                </a:schemeClr>
              </a:solidFill>
            </a:endParaRPr>
          </a:p>
          <a:p>
            <a:pPr marL="71438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859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>Gruppe </a:t>
            </a:r>
            <a:r>
              <a:rPr lang="de-AT" dirty="0"/>
              <a:t>der Neuzuwanderer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628800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endParaRPr lang="de-AT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b="1" dirty="0" smtClean="0">
                <a:solidFill>
                  <a:schemeClr val="accent1">
                    <a:lumMod val="50000"/>
                  </a:schemeClr>
                </a:solidFill>
              </a:rPr>
              <a:t>Sprachkenntnisse</a:t>
            </a:r>
          </a:p>
          <a:p>
            <a:pPr lvl="0"/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b="1" dirty="0">
                <a:solidFill>
                  <a:schemeClr val="accent1">
                    <a:lumMod val="50000"/>
                  </a:schemeClr>
                </a:solidFill>
              </a:rPr>
              <a:t>Informationen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 zur Situation am Arbeitsmarkt in Österreich, gesellschaftliche Strukturen und Institutionen, rechtliche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Aspekte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Sind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meist digital kompetent &amp; vernetzt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, haben sich im Vorfeld online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informiert 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Haben oft einen Lehrabschluss,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Berufsschule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oder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atura (jüngere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Generation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Arbeiten oft unter prekären Arbeitsbedingungen</a:t>
            </a: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Sie brauchen „Starthilfe“ (konkrete Direkthilfe)</a:t>
            </a:r>
          </a:p>
          <a:p>
            <a:pPr marL="357188" lvl="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7049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3100" dirty="0" smtClean="0"/>
              <a:t>Gruppe </a:t>
            </a:r>
            <a:r>
              <a:rPr lang="de-AT" sz="3100" dirty="0"/>
              <a:t>der </a:t>
            </a:r>
            <a:r>
              <a:rPr lang="de-AT" sz="3100" dirty="0" err="1" smtClean="0"/>
              <a:t>AltZUWANDERER</a:t>
            </a:r>
            <a:r>
              <a:rPr lang="de-AT" sz="3100" dirty="0" smtClean="0"/>
              <a:t>: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628800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Diejenigen, die </a:t>
            </a:r>
            <a:r>
              <a:rPr lang="de-DE" sz="1800" dirty="0" smtClean="0">
                <a:solidFill>
                  <a:schemeClr val="accent1">
                    <a:lumMod val="50000"/>
                  </a:schemeClr>
                </a:solidFill>
              </a:rPr>
              <a:t>vor dem IV - Gesetz (1.1.2003) nach Österreich eingewandert sind, verfügen über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schwache Sprachkenntnisse</a:t>
            </a:r>
            <a:endParaRPr lang="de-DE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Sind oft „</a:t>
            </a:r>
            <a:r>
              <a:rPr lang="de-AT" sz="1800" dirty="0" err="1" smtClean="0">
                <a:solidFill>
                  <a:schemeClr val="accent1">
                    <a:lumMod val="50000"/>
                  </a:schemeClr>
                </a:solidFill>
              </a:rPr>
              <a:t>Offliner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“ =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haben geringe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digitale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Kompetenzen 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Finden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Arbeit über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interne Kanäle und Kreise: Freunde, Beziehungen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Bekannte  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Fühlen sich in ihren 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Communities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zuhause (keine „Partizipation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“ im Sinne von </a:t>
            </a:r>
            <a:r>
              <a:rPr lang="de-AT" sz="1800" dirty="0" err="1" smtClean="0">
                <a:solidFill>
                  <a:schemeClr val="accent1">
                    <a:lumMod val="50000"/>
                  </a:schemeClr>
                </a:solidFill>
              </a:rPr>
              <a:t>Empowerment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</a:p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57188" indent="0">
              <a:buNone/>
            </a:pPr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7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Gruppe der </a:t>
            </a:r>
            <a:r>
              <a:rPr lang="de-AT" dirty="0" err="1"/>
              <a:t>AltZUWANDERER</a:t>
            </a:r>
            <a:r>
              <a:rPr lang="de-AT" dirty="0"/>
              <a:t>: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772816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Haben Zweifel an der finanziellen Verwertbarkeit einer Weiterbildung </a:t>
            </a:r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Sind 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praktisch orientiert: die erworbenen Kenntnisse müssen sich „lohnen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Lernen lieber „</a:t>
            </a:r>
            <a:r>
              <a:rPr lang="de-AT" sz="1800" dirty="0" err="1">
                <a:solidFill>
                  <a:schemeClr val="accent1">
                    <a:lumMod val="50000"/>
                  </a:schemeClr>
                </a:solidFill>
              </a:rPr>
              <a:t>by</a:t>
            </a:r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AT" sz="1800" dirty="0" err="1">
                <a:solidFill>
                  <a:schemeClr val="accent1">
                    <a:lumMod val="50000"/>
                  </a:schemeClr>
                </a:solidFill>
              </a:rPr>
              <a:t>doing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Sind oft mit ihrem Status und Beruf zufrieden (geringe Veränderungsperspektive</a:t>
            </a:r>
            <a:r>
              <a:rPr lang="de-AT" sz="1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de-AT" sz="1800" dirty="0">
                <a:solidFill>
                  <a:schemeClr val="accent1">
                    <a:lumMod val="50000"/>
                  </a:schemeClr>
                </a:solidFill>
              </a:rPr>
              <a:t>Als bildungsferne Gruppe, haben niedrigen Bedarf und Interesse an  Weiterbildung</a:t>
            </a:r>
          </a:p>
          <a:p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741636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3100" dirty="0" smtClean="0"/>
              <a:t>Wünsche, </a:t>
            </a:r>
            <a:r>
              <a:rPr lang="de-AT" sz="3100" dirty="0"/>
              <a:t>Anliegen, Innovationsideen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179512" y="1618603"/>
            <a:ext cx="8650287" cy="45365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de-AT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e-AT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Die 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im Call genannten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„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Empowerment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“ Ziele genauer 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zu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definieren (niederschwelliger anzusetzen)</a:t>
            </a:r>
            <a:endParaRPr lang="de-AT" sz="1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Viele 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Klient_innen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brauchen in Wirklichkeit </a:t>
            </a:r>
            <a:r>
              <a:rPr lang="de-AT" sz="1400" b="1" i="1" dirty="0" smtClean="0">
                <a:solidFill>
                  <a:schemeClr val="accent1">
                    <a:lumMod val="50000"/>
                  </a:schemeClr>
                </a:solidFill>
              </a:rPr>
              <a:t>„VOR-Empowerment“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= ökonomische Stabilität (Wohnung, Arbeit, Sicherheit)</a:t>
            </a:r>
            <a:endParaRPr lang="de-AT" sz="1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Daher Wunsch: Anpassung 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der im Call formulierten Ziele an die Realität vor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Ort, um echte „Starthilfe“ leisten zu können (entsprechend den Bedürfnissen der </a:t>
            </a:r>
            <a:r>
              <a:rPr lang="de-AT" sz="1400" dirty="0" err="1" smtClean="0">
                <a:solidFill>
                  <a:schemeClr val="accent1">
                    <a:lumMod val="50000"/>
                  </a:schemeClr>
                </a:solidFill>
              </a:rPr>
              <a:t>Klient_innen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Roma-Vereine und Roma/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Romnja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Mitarbeiter_innen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 als Bedingung </a:t>
            </a:r>
            <a:r>
              <a:rPr lang="de-AT" sz="1400" dirty="0" smtClean="0">
                <a:solidFill>
                  <a:schemeClr val="accent1">
                    <a:lumMod val="50000"/>
                  </a:schemeClr>
                </a:solidFill>
              </a:rPr>
              <a:t>beibehalten</a:t>
            </a:r>
            <a:endParaRPr lang="de-AT" sz="1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Aber mit Einschulungen und 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Mentor_innen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-System (da ESF Projekte kompliziert und anspruchsvoll sind)  </a:t>
            </a:r>
          </a:p>
          <a:p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Vorschlag: Am Ende der zweiten ESF Förderperiode: „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Lessons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1">
                    <a:lumMod val="50000"/>
                  </a:schemeClr>
                </a:solidFill>
              </a:rPr>
              <a:t>learnt</a:t>
            </a:r>
            <a:r>
              <a:rPr lang="de-AT" sz="1400" dirty="0">
                <a:solidFill>
                  <a:schemeClr val="accent1">
                    <a:lumMod val="50000"/>
                  </a:schemeClr>
                </a:solidFill>
              </a:rPr>
              <a:t>“ Round Table / Konferenz / Austausch und Verschriftlichung der Ergebnisse, damit das Erlernte nicht verloren geht.</a:t>
            </a:r>
          </a:p>
          <a:p>
            <a:endParaRPr lang="de-AT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e-AT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71438" indent="0">
              <a:buNone/>
            </a:pPr>
            <a:endParaRPr lang="de-DE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2697680" y="3886855"/>
            <a:ext cx="95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7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Vorlage">
  <a:themeElements>
    <a:clrScheme name="Volkshilfe_Farbschema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646567"/>
      </a:accent1>
      <a:accent2>
        <a:srgbClr val="BC091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Volkshilf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THARA_RomaniZor_20180411_BKA-ESF" edit="true"/>
    <f:field ref="objsubject" par="" text="" edit="true"/>
    <f:field ref="objcreatedby" par="" text="PFANNER, Susanne, Mag. Dr."/>
    <f:field ref="objcreatedat" par="" date="2018-04-12T07:03:53" text="12.04.2018 07:03:53"/>
    <f:field ref="objchangedby" par="" text="STERN, Gabriel, Mag."/>
    <f:field ref="objmodifiedat" par="" date="2018-06-29T09:33:11" text="29.06.2018 09:33:11"/>
    <f:field ref="doc_FSCFOLIO_1_1001_FieldDocumentNumber" par="" text=""/>
    <f:field ref="doc_FSCFOLIO_1_1001_FieldSubject" par="" text="" edit="true"/>
    <f:field ref="FSCFOLIO_1_1001_FieldCurrentUser" par="" text="Erika CZOCHLAR-WONIAFKA"/>
    <f:field ref="CCAPRECONFIG_15_1001_Objektname" par="" text="THARA_RomaniZor_20180411_BKA-ESF" edit="true"/>
    <f:field ref="CCAPRECONFIG_15_1001_Objektname" par="" text="THARA_RomaniZor_20180411_BKA-ESF" edit="true"/>
    <f:field ref="EIBPRECONFIG_1_1001_FieldEIBAttachments" par="" text=""/>
    <f:field ref="EIBPRECONFIG_1_1001_FieldEIBNextFiles" par="" text=""/>
    <f:field ref="EIBPRECONFIG_1_1001_FieldEIBPreviousFiles" par="" text="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 Roma; 21. Roma Dialogplattform; Rückblick und Ausblick ESF-Schwerpunkt Roma Empowerment, Materialien, Protokoll"/>
    <f:field ref="EIBVFGH_15_1700_FieldPartPlaintiffList" par="" text=""/>
    <f:field ref="EIBVFGH_15_1700_FieldGoesOutToList" par="" text=""/>
  </f:record>
  <f:display par="" text="Allgemein">
    <f:field ref="EIBPRECONFIG_1_1001_FieldCCAAddrAbschriftsbemerkung" text="Abschriftsbemerkung"/>
    <f:field ref="EIBPRECONFIG_1_1001_FieldCCAAddrAdresse" text="Adresse"/>
    <f:field ref="EIBPRECONFIG_1_1001_FieldCCAPersonalSubjAddress" text="Adresse (Namenszahl)"/>
    <f:field ref="EIBPRECONFIG_1_1001_FieldEIBOUAddr" text="Adresse der OE"/>
    <f:field ref="FSCFOLIO_1_1001_FieldCurrentUser" text="Aktueller Benutzer"/>
    <f:field ref="objsubject" text="Anmerkungen"/>
    <f:field ref="EIBPRECONFIG_1_1001_FieldEIBAttachments" text="Beilagen"/>
    <f:field ref="EIBPRECONFIG_1_1001_FieldCCASubfileSubject" text="Betreff des Geschäftsstücks"/>
    <f:field ref="EIBPRECONFIG_1_1001_FieldEIBRelatedFiles" text="Bezugszahlen"/>
    <f:field ref="EIBPRECONFIG_1_1001_FieldEIBRecipients" text="Empfänger"/>
    <f:field ref="EIBVFGH_15_1700_FieldGoesOutToList" text="Ergeht an Liste"/>
    <f:field ref="objcreatedat" text="Erzeugt am/um"/>
    <f:field ref="objcreatedby" text="Erzeugt von"/>
    <f:field ref="EIBPRECONFIG_1_1001_FieldCCAIncomingSubject" text="EST-Betreff"/>
    <f:field ref="EIBPRECONFIG_1_1001_FieldCCASubject" text="Gegenstand"/>
    <f:field ref="objmodifiedat" text="Letzte Änderung am/um"/>
    <f:field ref="objchangedby" text="Letzte Änderung von"/>
    <f:field ref="EIBVFGH_15_1700_FieldPartPlaintiffList" text="Liste der Antragsteller"/>
    <f:field ref="EIBPRECONFIG_1_1001_FieldEIBCompletedOrdinals" text="Miterledigte Akten"/>
    <f:field ref="EIBPRECONFIG_1_1001_FieldEIBNextFiles" text="Nachzahlen"/>
    <f:field ref="objname" text="Name"/>
    <f:field ref="CCAPRECONFIG_15_1001_Objektname" text="Objektname"/>
    <f:field ref="EIBPRECONFIG_1_1001_FieldCCAAddrPostalischeAdresse" text="PostalischeAdresse"/>
    <f:field ref="EIBPRECONFIG_1_1001_FieldEIBSignatures" text="Unterschriften"/>
    <f:field ref="EIBPRECONFIG_1_1001_FieldEIBPreviousFiles" text="Vorzahlen"/>
  </f:display>
  <f:display par="" text="Serienbrief">
    <f:field ref="doc_FSCFOLIO_1_1001_FieldSubject" text="Betreff"/>
    <f:field ref="doc_FSCFOLIO_1_1001_FieldDocumentNumber" text="Dokument Nummer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425</Words>
  <Application>Microsoft Office PowerPoint</Application>
  <PresentationFormat>Bildschirmpräsentation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Powerpoint-Vorlage</vt:lpstr>
      <vt:lpstr>THARA Romani Zor!</vt:lpstr>
      <vt:lpstr>Thara angebote</vt:lpstr>
      <vt:lpstr>eine „neue Welle“ von Immigration? </vt:lpstr>
      <vt:lpstr>eine „neue Welle“ von Immigration? </vt:lpstr>
      <vt:lpstr> Gruppe der Neuzuwanderer</vt:lpstr>
      <vt:lpstr>Gruppe der AltZUWANDERER:  </vt:lpstr>
      <vt:lpstr>Gruppe der AltZUWANDERER:</vt:lpstr>
      <vt:lpstr>Wünsche, Anliegen, Innovationsideen  </vt:lpstr>
    </vt:vector>
  </TitlesOfParts>
  <Company>Telekom Austria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21. Roma Dialogplattform / BKA</dc:title>
  <dc:creator>ANDTAUBE</dc:creator>
  <cp:lastModifiedBy>MÖTZ, Manuel</cp:lastModifiedBy>
  <cp:revision>53</cp:revision>
  <cp:lastPrinted>2018-04-10T12:51:25Z</cp:lastPrinted>
  <dcterms:created xsi:type="dcterms:W3CDTF">2016-03-04T11:45:28Z</dcterms:created>
  <dcterms:modified xsi:type="dcterms:W3CDTF">2018-07-13T14:02:13Z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V alt (Verfassungsdienst)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Susanne.Pfanner@bka.gv.at</vt:lpwstr>
  </property>
  <property fmtid="{D5CDD505-2E9C-101B-9397-08002B2CF9AE}" pid="19" name="FSC#EIBPRECONFIG@1.1001:OUEmail">
    <vt:lpwstr>v@bka.gv.at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/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COO.3000.100.1.543449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COO.3000.101.27.2744537</vt:lpwstr>
  </property>
  <property fmtid="{D5CDD505-2E9C-101B-9397-08002B2CF9AE}" pid="40" name="FSC#EIBPRECONFIG@1.1001:toplevelobject">
    <vt:lpwstr>COO.3000.101.25.6752899</vt:lpwstr>
  </property>
  <property fmtid="{D5CDD505-2E9C-101B-9397-08002B2CF9AE}" pid="41" name="FSC#EIBPRECONFIG@1.1001:objchangedby">
    <vt:lpwstr>Mag. Gabriel STERN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08.07.2018</vt:lpwstr>
  </property>
  <property fmtid="{D5CDD505-2E9C-101B-9397-08002B2CF9AE}" pid="44" name="FSC#EIBPRECONFIG@1.1001:objname">
    <vt:lpwstr>THARA_RomaniZor_20180411_BKA-ESF</vt:lpwstr>
  </property>
  <property fmtid="{D5CDD505-2E9C-101B-9397-08002B2CF9AE}" pid="45" name="FSC#EIBPRECONFIG@1.1001:EIBProcessResponsiblePhone">
    <vt:lpwstr>202824</vt:lpwstr>
  </property>
  <property fmtid="{D5CDD505-2E9C-101B-9397-08002B2CF9AE}" pid="46" name="FSC#EIBPRECONFIG@1.1001:EIBProcessResponsibleMail">
    <vt:lpwstr>bettina.neumeister@bka.gv.at</vt:lpwstr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>Mag. Bettina NEUMEISTER</vt:lpwstr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 Roma; 21. Roma Dialogplattform; Rückblick und Ausblick ESF-Schwerpunkt Roma Empowerment, Materialien, Protokoll</vt:lpwstr>
  </property>
  <property fmtid="{D5CDD505-2E9C-101B-9397-08002B2CF9AE}" pid="53" name="FSC#COOELAK@1.1001:FileReference">
    <vt:lpwstr>BKA-672.685/0006-VD-V/6/2018</vt:lpwstr>
  </property>
  <property fmtid="{D5CDD505-2E9C-101B-9397-08002B2CF9AE}" pid="54" name="FSC#COOELAK@1.1001:FileRefYear">
    <vt:lpwstr>2018</vt:lpwstr>
  </property>
  <property fmtid="{D5CDD505-2E9C-101B-9397-08002B2CF9AE}" pid="55" name="FSC#COOELAK@1.1001:FileRefOrdinal">
    <vt:lpwstr>6</vt:lpwstr>
  </property>
  <property fmtid="{D5CDD505-2E9C-101B-9397-08002B2CF9AE}" pid="56" name="FSC#COOELAK@1.1001:FileRefOU">
    <vt:lpwstr>VD-V/6 (inaktiv)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Mag. Dr. Susanne PFANNER</vt:lpwstr>
  </property>
  <property fmtid="{D5CDD505-2E9C-101B-9397-08002B2CF9AE}" pid="59" name="FSC#COOELAK@1.1001:OwnerExtension">
    <vt:lpwstr>202377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12.04.2018</vt:lpwstr>
  </property>
  <property fmtid="{D5CDD505-2E9C-101B-9397-08002B2CF9AE}" pid="67" name="FSC#COOELAK@1.1001:OU">
    <vt:lpwstr>BKA - V alt (Verfassungsdienst)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*COO.3000.101.32.1488398*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*BKA-672.685/0006-VD-V/6/2018*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>NEUMEISTER Bettina, Mag.</vt:lpwstr>
  </property>
  <property fmtid="{D5CDD505-2E9C-101B-9397-08002B2CF9AE}" pid="76" name="FSC#COOELAK@1.1001:ProcessResponsiblePhone">
    <vt:lpwstr>+43 (1) 53115-202824</vt:lpwstr>
  </property>
  <property fmtid="{D5CDD505-2E9C-101B-9397-08002B2CF9AE}" pid="77" name="FSC#COOELAK@1.1001:ProcessResponsibleMail">
    <vt:lpwstr>bettina.neumeister@bka.gv.at</vt:lpwstr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Erika.CZOCHLAR-WONIAFKA@bka.gv.at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ATPRECONFIG@1.1001:ChargePreview">
    <vt:lpwstr/>
  </property>
  <property fmtid="{D5CDD505-2E9C-101B-9397-08002B2CF9AE}" pid="117" name="FSC#ATSTATECFG@1.1001:ExternalFile">
    <vt:lpwstr/>
  </property>
  <property fmtid="{D5CDD505-2E9C-101B-9397-08002B2CF9AE}" pid="118" name="FSC#COOSYSTEM@1.1:Container">
    <vt:lpwstr>COO.3000.101.32.1488398</vt:lpwstr>
  </property>
  <property fmtid="{D5CDD505-2E9C-101B-9397-08002B2CF9AE}" pid="119" name="FSC#FSCFOLIO@1.1001:docpropproject">
    <vt:lpwstr/>
  </property>
</Properties>
</file>