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2"/>
  </p:sldMasterIdLst>
  <p:notesMasterIdLst>
    <p:notesMasterId r:id="rId18"/>
  </p:notesMasterIdLst>
  <p:sldIdLst>
    <p:sldId id="266" r:id="rId3"/>
    <p:sldId id="261" r:id="rId4"/>
    <p:sldId id="277" r:id="rId5"/>
    <p:sldId id="278" r:id="rId6"/>
    <p:sldId id="274" r:id="rId7"/>
    <p:sldId id="276" r:id="rId8"/>
    <p:sldId id="267" r:id="rId9"/>
    <p:sldId id="268" r:id="rId10"/>
    <p:sldId id="269" r:id="rId11"/>
    <p:sldId id="270" r:id="rId12"/>
    <p:sldId id="271" r:id="rId13"/>
    <p:sldId id="272" r:id="rId14"/>
    <p:sldId id="279" r:id="rId15"/>
    <p:sldId id="281" r:id="rId16"/>
    <p:sldId id="265" r:id="rId17"/>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BC091B"/>
    <a:srgbClr val="930707"/>
    <a:srgbClr val="99111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4" d="100"/>
          <a:sy n="114" d="100"/>
        </p:scale>
        <p:origin x="152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1002B9-354A-4CAA-9279-D1E349BD286B}" type="datetimeFigureOut">
              <a:rPr lang="de-AT" smtClean="0"/>
              <a:pPr/>
              <a:t>18.09.2019</a:t>
            </a:fld>
            <a:endParaRPr lang="de-AT"/>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D73861-0BE8-47E4-9A0F-4335C6CD8805}" type="slidenum">
              <a:rPr lang="de-AT" smtClean="0"/>
              <a:pPr/>
              <a:t>‹Nr.›</a:t>
            </a:fld>
            <a:endParaRPr lang="de-A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3" name="Textplatzhalter 12"/>
          <p:cNvSpPr>
            <a:spLocks noGrp="1"/>
          </p:cNvSpPr>
          <p:nvPr>
            <p:ph type="body" sz="quarter" idx="10" hasCustomPrompt="1"/>
          </p:nvPr>
        </p:nvSpPr>
        <p:spPr>
          <a:xfrm>
            <a:off x="264159" y="3430777"/>
            <a:ext cx="5337399" cy="1487933"/>
          </a:xfrm>
        </p:spPr>
        <p:txBody>
          <a:bodyPr/>
          <a:lstStyle>
            <a:lvl1pPr marL="0" indent="0" algn="l">
              <a:lnSpc>
                <a:spcPct val="80000"/>
              </a:lnSpc>
              <a:buNone/>
              <a:defRPr sz="4400" baseline="0">
                <a:latin typeface="Verdana" pitchFamily="34" charset="0"/>
              </a:defRPr>
            </a:lvl1pPr>
          </a:lstStyle>
          <a:p>
            <a:pPr algn="l"/>
            <a:r>
              <a:rPr lang="de-AT" sz="1400" b="1" dirty="0" smtClean="0">
                <a:solidFill>
                  <a:srgbClr val="404040"/>
                </a:solidFill>
                <a:latin typeface="Arial"/>
                <a:cs typeface="Arial"/>
              </a:rPr>
              <a:t>18 Februar 2016</a:t>
            </a:r>
            <a:endParaRPr lang="de-DE" sz="1400" b="1" dirty="0" smtClean="0">
              <a:solidFill>
                <a:srgbClr val="404040"/>
              </a:solidFill>
              <a:latin typeface="Arial"/>
              <a:cs typeface="Arial"/>
            </a:endParaRPr>
          </a:p>
          <a:p>
            <a:pPr algn="l"/>
            <a:r>
              <a:rPr lang="de-DE" b="1" dirty="0" smtClean="0">
                <a:solidFill>
                  <a:srgbClr val="404040"/>
                </a:solidFill>
                <a:latin typeface="Arial"/>
                <a:cs typeface="Arial"/>
              </a:rPr>
              <a:t>FOLIENTITEL</a:t>
            </a:r>
          </a:p>
          <a:p>
            <a:pPr algn="l"/>
            <a:r>
              <a:rPr lang="de-DE" sz="2200" b="1" dirty="0" smtClean="0">
                <a:solidFill>
                  <a:srgbClr val="404040"/>
                </a:solidFill>
                <a:latin typeface="Arial"/>
                <a:cs typeface="Arial"/>
              </a:rPr>
              <a:t>Subheadline</a:t>
            </a:r>
            <a:endParaRPr lang="de-DE" sz="2200" b="1" dirty="0">
              <a:solidFill>
                <a:srgbClr val="404040"/>
              </a:solidFill>
              <a:latin typeface="Arial"/>
              <a:cs typeface="Arial"/>
            </a:endParaRPr>
          </a:p>
        </p:txBody>
      </p:sp>
    </p:spTree>
    <p:extLst>
      <p:ext uri="{BB962C8B-B14F-4D97-AF65-F5344CB8AC3E}">
        <p14:creationId xmlns:p14="http://schemas.microsoft.com/office/powerpoint/2010/main" val="3928002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UFZÄHLUNGEN">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lvl1pPr>
              <a:defRPr sz="2800"/>
            </a:lvl1pPr>
            <a:lvl2pPr>
              <a:defRPr sz="2800"/>
            </a:lvl2pPr>
            <a:lvl3pPr>
              <a:defRPr sz="2800"/>
            </a:lvl3pPr>
            <a:lvl4pPr>
              <a:defRPr sz="2800"/>
            </a:lvl4pPr>
            <a:lvl5pPr>
              <a:defRPr sz="2800"/>
            </a:lvl5pPr>
          </a:lstStyle>
          <a:p>
            <a:pPr lvl="0"/>
            <a:r>
              <a:rPr lang="de-DE" dirty="0" smtClean="0"/>
              <a:t>Mastertextformat bearbeiten</a:t>
            </a:r>
          </a:p>
          <a:p>
            <a:pPr lvl="1"/>
            <a:r>
              <a:rPr lang="de-DE" dirty="0" smtClean="0"/>
              <a:t>Zweite Ebene</a:t>
            </a:r>
          </a:p>
        </p:txBody>
      </p:sp>
      <p:sp>
        <p:nvSpPr>
          <p:cNvPr id="7" name="Titel 6"/>
          <p:cNvSpPr>
            <a:spLocks noGrp="1"/>
          </p:cNvSpPr>
          <p:nvPr>
            <p:ph type="title" hasCustomPrompt="1"/>
          </p:nvPr>
        </p:nvSpPr>
        <p:spPr/>
        <p:txBody>
          <a:bodyPr/>
          <a:lstStyle/>
          <a:p>
            <a:r>
              <a:rPr lang="de-DE" dirty="0" smtClean="0"/>
              <a:t>AUFZÄHLUNGEN</a:t>
            </a:r>
            <a:endParaRPr lang="de-DE" dirty="0"/>
          </a:p>
        </p:txBody>
      </p:sp>
      <p:sp>
        <p:nvSpPr>
          <p:cNvPr id="9" name="Foliennummernplatzhalter 8"/>
          <p:cNvSpPr>
            <a:spLocks noGrp="1"/>
          </p:cNvSpPr>
          <p:nvPr>
            <p:ph type="sldNum" sz="quarter" idx="11"/>
          </p:nvPr>
        </p:nvSpPr>
        <p:spPr/>
        <p:txBody>
          <a:bodyPr/>
          <a:lstStyle/>
          <a:p>
            <a:fld id="{7DF2A324-E77A-9F44-BD25-C7D6F3A32256}" type="slidenum">
              <a:rPr lang="de-DE" smtClean="0"/>
              <a:pPr/>
              <a:t>‹Nr.›</a:t>
            </a:fld>
            <a:endParaRPr lang="de-DE" dirty="0"/>
          </a:p>
        </p:txBody>
      </p:sp>
    </p:spTree>
    <p:extLst>
      <p:ext uri="{BB962C8B-B14F-4D97-AF65-F5344CB8AC3E}">
        <p14:creationId xmlns:p14="http://schemas.microsoft.com/office/powerpoint/2010/main" val="2404669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Mastertitelformat bearbeiten</a:t>
            </a:r>
            <a:endParaRPr lang="de-DE" dirty="0"/>
          </a:p>
        </p:txBody>
      </p:sp>
      <p:sp>
        <p:nvSpPr>
          <p:cNvPr id="6" name="Inhaltsplatzhalter 2"/>
          <p:cNvSpPr>
            <a:spLocks noGrp="1"/>
          </p:cNvSpPr>
          <p:nvPr>
            <p:ph idx="1" hasCustomPrompt="1"/>
          </p:nvPr>
        </p:nvSpPr>
        <p:spPr>
          <a:xfrm>
            <a:off x="457200" y="1600200"/>
            <a:ext cx="8229600" cy="4525963"/>
          </a:xfrm>
        </p:spPr>
        <p:txBody>
          <a:bodyPr>
            <a:normAutofit/>
          </a:bodyPr>
          <a:lstStyle>
            <a:lvl1pPr marL="0" indent="0">
              <a:buNone/>
              <a:defRPr sz="2400"/>
            </a:lvl1pPr>
            <a:lvl2pPr marL="457200" indent="0">
              <a:buNone/>
              <a:defRPr sz="2800"/>
            </a:lvl2pPr>
            <a:lvl3pPr>
              <a:defRPr sz="2800"/>
            </a:lvl3pPr>
            <a:lvl4pPr>
              <a:defRPr sz="2800"/>
            </a:lvl4pPr>
            <a:lvl5pPr>
              <a:defRPr sz="2800"/>
            </a:lvl5pPr>
          </a:lstStyle>
          <a:p>
            <a:pPr lvl="0"/>
            <a:r>
              <a:rPr lang="en-US" dirty="0" smtClean="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a:t>
            </a:r>
            <a:endParaRPr lang="de-DE" dirty="0" smtClean="0"/>
          </a:p>
        </p:txBody>
      </p:sp>
      <p:sp>
        <p:nvSpPr>
          <p:cNvPr id="8" name="Foliennummernplatzhalter 7"/>
          <p:cNvSpPr>
            <a:spLocks noGrp="1"/>
          </p:cNvSpPr>
          <p:nvPr>
            <p:ph type="sldNum" sz="quarter" idx="11"/>
          </p:nvPr>
        </p:nvSpPr>
        <p:spPr/>
        <p:txBody>
          <a:bodyPr/>
          <a:lstStyle/>
          <a:p>
            <a:fld id="{7DF2A324-E77A-9F44-BD25-C7D6F3A32256}" type="slidenum">
              <a:rPr lang="de-DE" smtClean="0"/>
              <a:pPr/>
              <a:t>‹Nr.›</a:t>
            </a:fld>
            <a:endParaRPr lang="de-DE" dirty="0"/>
          </a:p>
        </p:txBody>
      </p:sp>
    </p:spTree>
    <p:extLst>
      <p:ext uri="{BB962C8B-B14F-4D97-AF65-F5344CB8AC3E}">
        <p14:creationId xmlns:p14="http://schemas.microsoft.com/office/powerpoint/2010/main" val="2823539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6" name="Foliennummernplatzhalter 5"/>
          <p:cNvSpPr>
            <a:spLocks noGrp="1"/>
          </p:cNvSpPr>
          <p:nvPr>
            <p:ph type="sldNum" sz="quarter" idx="11"/>
          </p:nvPr>
        </p:nvSpPr>
        <p:spPr/>
        <p:txBody>
          <a:bodyPr/>
          <a:lstStyle/>
          <a:p>
            <a:fld id="{7DF2A324-E77A-9F44-BD25-C7D6F3A32256}" type="slidenum">
              <a:rPr lang="de-DE" smtClean="0"/>
              <a:pPr/>
              <a:t>‹Nr.›</a:t>
            </a:fld>
            <a:endParaRPr lang="de-DE" dirty="0"/>
          </a:p>
        </p:txBody>
      </p:sp>
      <p:sp>
        <p:nvSpPr>
          <p:cNvPr id="7" name="Titel 6"/>
          <p:cNvSpPr>
            <a:spLocks noGrp="1"/>
          </p:cNvSpPr>
          <p:nvPr>
            <p:ph type="title"/>
          </p:nvPr>
        </p:nvSpPr>
        <p:spPr/>
        <p:txBody>
          <a:bodyPr/>
          <a:lstStyle>
            <a:lvl1pPr>
              <a:defRPr cap="all"/>
            </a:lvl1pPr>
          </a:lstStyle>
          <a:p>
            <a:r>
              <a:rPr lang="de-DE" dirty="0" smtClean="0"/>
              <a:t>Mastertitelformat bearbeiten</a:t>
            </a:r>
            <a:endParaRPr lang="de-DE" dirty="0"/>
          </a:p>
        </p:txBody>
      </p:sp>
    </p:spTree>
    <p:extLst>
      <p:ext uri="{BB962C8B-B14F-4D97-AF65-F5344CB8AC3E}">
        <p14:creationId xmlns:p14="http://schemas.microsoft.com/office/powerpoint/2010/main" val="2833787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Mastertitelformat bearbeiten</a:t>
            </a:r>
            <a:endParaRPr lang="de-DE" dirty="0"/>
          </a:p>
        </p:txBody>
      </p:sp>
      <p:sp>
        <p:nvSpPr>
          <p:cNvPr id="4" name="Foliennummernplatzhalter 3"/>
          <p:cNvSpPr>
            <a:spLocks noGrp="1"/>
          </p:cNvSpPr>
          <p:nvPr>
            <p:ph type="sldNum" sz="quarter" idx="11"/>
          </p:nvPr>
        </p:nvSpPr>
        <p:spPr/>
        <p:txBody>
          <a:bodyPr/>
          <a:lstStyle/>
          <a:p>
            <a:fld id="{7DF2A324-E77A-9F44-BD25-C7D6F3A32256}" type="slidenum">
              <a:rPr lang="de-DE" smtClean="0"/>
              <a:pPr/>
              <a:t>‹Nr.›</a:t>
            </a:fld>
            <a:endParaRPr lang="de-DE" dirty="0"/>
          </a:p>
        </p:txBody>
      </p:sp>
      <p:sp>
        <p:nvSpPr>
          <p:cNvPr id="5" name="Inhaltsplatzhalter 2"/>
          <p:cNvSpPr>
            <a:spLocks noGrp="1"/>
          </p:cNvSpPr>
          <p:nvPr>
            <p:ph idx="1"/>
          </p:nvPr>
        </p:nvSpPr>
        <p:spPr>
          <a:xfrm>
            <a:off x="457200" y="1600200"/>
            <a:ext cx="3373120" cy="4525963"/>
          </a:xfrm>
        </p:spPr>
        <p:txBody>
          <a:bodyPr>
            <a:normAutofit/>
          </a:bodyPr>
          <a:lstStyle/>
          <a:p>
            <a:pPr>
              <a:buClr>
                <a:srgbClr val="BC091B"/>
              </a:buClr>
              <a:buFont typeface="Wingdings" charset="2"/>
              <a:buChar char="§"/>
            </a:pPr>
            <a:r>
              <a:rPr lang="pt-BR" baseline="30000" dirty="0" smtClean="0">
                <a:solidFill>
                  <a:srgbClr val="404040"/>
                </a:solidFill>
                <a:latin typeface="Verdana"/>
                <a:cs typeface="Verdana"/>
              </a:rPr>
              <a:t>vereper</a:t>
            </a:r>
          </a:p>
          <a:p>
            <a:pPr>
              <a:buClr>
                <a:srgbClr val="BC091B"/>
              </a:buClr>
              <a:buFont typeface="Wingdings" charset="2"/>
              <a:buChar char="§"/>
            </a:pPr>
            <a:r>
              <a:rPr lang="de-DE" baseline="30000" dirty="0" smtClean="0">
                <a:solidFill>
                  <a:srgbClr val="404040"/>
                </a:solidFill>
                <a:latin typeface="Verdana"/>
                <a:cs typeface="Verdana"/>
              </a:rPr>
              <a:t>S</a:t>
            </a:r>
            <a:r>
              <a:rPr lang="pt-BR" baseline="30000" dirty="0" smtClean="0">
                <a:solidFill>
                  <a:srgbClr val="404040"/>
                </a:solidFill>
                <a:latin typeface="Verdana"/>
                <a:cs typeface="Verdana"/>
              </a:rPr>
              <a:t>dfsdfsdfsdf</a:t>
            </a:r>
          </a:p>
          <a:p>
            <a:pPr>
              <a:buClr>
                <a:srgbClr val="BC091B"/>
              </a:buClr>
              <a:buFont typeface="Wingdings" charset="2"/>
              <a:buChar char="§"/>
            </a:pPr>
            <a:r>
              <a:rPr lang="de-DE" baseline="30000" dirty="0" smtClean="0">
                <a:solidFill>
                  <a:srgbClr val="404040"/>
                </a:solidFill>
                <a:latin typeface="Verdana"/>
                <a:cs typeface="Verdana"/>
              </a:rPr>
              <a:t>F</a:t>
            </a:r>
            <a:r>
              <a:rPr lang="pt-BR" baseline="30000" dirty="0" smtClean="0">
                <a:solidFill>
                  <a:srgbClr val="404040"/>
                </a:solidFill>
                <a:latin typeface="Verdana"/>
                <a:cs typeface="Verdana"/>
              </a:rPr>
              <a:t>gdfgdfg</a:t>
            </a:r>
          </a:p>
          <a:p>
            <a:pPr>
              <a:buClr>
                <a:srgbClr val="BC091B"/>
              </a:buClr>
              <a:buFont typeface="Wingdings" charset="2"/>
              <a:buChar char="§"/>
            </a:pPr>
            <a:r>
              <a:rPr lang="de-DE" baseline="30000" dirty="0" smtClean="0">
                <a:solidFill>
                  <a:srgbClr val="404040"/>
                </a:solidFill>
                <a:latin typeface="Verdana"/>
                <a:cs typeface="Verdana"/>
              </a:rPr>
              <a:t>D</a:t>
            </a:r>
            <a:r>
              <a:rPr lang="pt-BR" baseline="30000" dirty="0" smtClean="0">
                <a:solidFill>
                  <a:srgbClr val="404040"/>
                </a:solidFill>
                <a:latin typeface="Verdana"/>
                <a:cs typeface="Verdana"/>
              </a:rPr>
              <a:t>fgdfgdfgdfgd</a:t>
            </a:r>
          </a:p>
          <a:p>
            <a:pPr>
              <a:buClr>
                <a:srgbClr val="BC091B"/>
              </a:buClr>
              <a:buFont typeface="Wingdings" charset="2"/>
              <a:buChar char="§"/>
            </a:pPr>
            <a:r>
              <a:rPr lang="de-DE" baseline="30000" dirty="0" smtClean="0">
                <a:solidFill>
                  <a:srgbClr val="404040"/>
                </a:solidFill>
                <a:latin typeface="Verdana"/>
                <a:cs typeface="Verdana"/>
              </a:rPr>
              <a:t>D</a:t>
            </a:r>
            <a:r>
              <a:rPr lang="pt-BR" baseline="30000" dirty="0" smtClean="0">
                <a:solidFill>
                  <a:srgbClr val="404040"/>
                </a:solidFill>
                <a:latin typeface="Verdana"/>
                <a:cs typeface="Verdana"/>
              </a:rPr>
              <a:t>fgdfgdfgdgdfg</a:t>
            </a:r>
          </a:p>
          <a:p>
            <a:pPr lvl="1">
              <a:buClr>
                <a:srgbClr val="BC091B"/>
              </a:buClr>
              <a:buFont typeface="Arial"/>
              <a:buChar char="▸"/>
            </a:pPr>
            <a:r>
              <a:rPr lang="de-DE" baseline="30000" dirty="0" smtClean="0">
                <a:solidFill>
                  <a:srgbClr val="404040"/>
                </a:solidFill>
                <a:latin typeface="Verdana"/>
                <a:cs typeface="Verdana"/>
              </a:rPr>
              <a:t>S</a:t>
            </a:r>
            <a:r>
              <a:rPr lang="pt-BR" baseline="30000" dirty="0" smtClean="0">
                <a:solidFill>
                  <a:srgbClr val="404040"/>
                </a:solidFill>
                <a:latin typeface="Verdana"/>
                <a:cs typeface="Verdana"/>
              </a:rPr>
              <a:t>dfsdfsdfsdf</a:t>
            </a:r>
          </a:p>
          <a:p>
            <a:pPr lvl="1">
              <a:buClr>
                <a:srgbClr val="BC091B"/>
              </a:buClr>
              <a:buFont typeface="Arial"/>
              <a:buChar char="▸"/>
            </a:pPr>
            <a:r>
              <a:rPr lang="de-DE" baseline="30000" dirty="0" smtClean="0">
                <a:solidFill>
                  <a:srgbClr val="404040"/>
                </a:solidFill>
                <a:latin typeface="Verdana"/>
                <a:cs typeface="Verdana"/>
              </a:rPr>
              <a:t>S</a:t>
            </a:r>
            <a:r>
              <a:rPr lang="pt-BR" baseline="30000" dirty="0" smtClean="0">
                <a:solidFill>
                  <a:srgbClr val="404040"/>
                </a:solidFill>
                <a:latin typeface="Verdana"/>
                <a:cs typeface="Verdana"/>
              </a:rPr>
              <a:t>dfsdfsdfsd</a:t>
            </a:r>
          </a:p>
        </p:txBody>
      </p:sp>
      <p:sp>
        <p:nvSpPr>
          <p:cNvPr id="8" name="Bildplatzhalter 7"/>
          <p:cNvSpPr>
            <a:spLocks noGrp="1"/>
          </p:cNvSpPr>
          <p:nvPr>
            <p:ph type="pic" sz="quarter" idx="12"/>
          </p:nvPr>
        </p:nvSpPr>
        <p:spPr>
          <a:xfrm>
            <a:off x="3981450" y="1600200"/>
            <a:ext cx="4705350" cy="3441700"/>
          </a:xfrm>
        </p:spPr>
        <p:txBody>
          <a:bodyPr/>
          <a:lstStyle/>
          <a:p>
            <a:endParaRPr lang="de-DE"/>
          </a:p>
        </p:txBody>
      </p:sp>
    </p:spTree>
    <p:extLst>
      <p:ext uri="{BB962C8B-B14F-4D97-AF65-F5344CB8AC3E}">
        <p14:creationId xmlns:p14="http://schemas.microsoft.com/office/powerpoint/2010/main" val="3379850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bschluss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platzhalter 19"/>
          <p:cNvSpPr txBox="1">
            <a:spLocks/>
          </p:cNvSpPr>
          <p:nvPr userDrawn="1"/>
        </p:nvSpPr>
        <p:spPr>
          <a:xfrm>
            <a:off x="6225535" y="6471463"/>
            <a:ext cx="4653195" cy="528637"/>
          </a:xfrm>
          <a:prstGeom prst="rect">
            <a:avLst/>
          </a:prstGeom>
        </p:spPr>
        <p:txBody>
          <a:bodyPr>
            <a:normAutofit/>
          </a:bodyPr>
          <a:lstStyle>
            <a:lvl1pPr marL="0" indent="0" algn="l" defTabSz="457200" rtl="0" eaLnBrk="1" latinLnBrk="0" hangingPunct="1">
              <a:spcBef>
                <a:spcPct val="20000"/>
              </a:spcBef>
              <a:buClr>
                <a:srgbClr val="BC091B"/>
              </a:buClr>
              <a:buFont typeface="Wingdings" charset="2"/>
              <a:buNone/>
              <a:defRPr sz="1800" kern="1200">
                <a:solidFill>
                  <a:srgbClr val="404040"/>
                </a:solidFill>
                <a:latin typeface="Verdana"/>
                <a:ea typeface="+mn-ea"/>
                <a:cs typeface="Verdana"/>
              </a:defRPr>
            </a:lvl1pPr>
            <a:lvl2pPr marL="742950" indent="-285750" algn="l" defTabSz="457200" rtl="0" eaLnBrk="1" latinLnBrk="0" hangingPunct="1">
              <a:spcBef>
                <a:spcPct val="20000"/>
              </a:spcBef>
              <a:buClr>
                <a:srgbClr val="BC091B"/>
              </a:buClr>
              <a:buFont typeface="Lucida Grande"/>
              <a:buChar char="▸"/>
              <a:defRPr sz="2800" kern="1200">
                <a:solidFill>
                  <a:srgbClr val="404040"/>
                </a:solidFill>
                <a:latin typeface="Verdana"/>
                <a:ea typeface="+mn-ea"/>
                <a:cs typeface="Verdana"/>
              </a:defRPr>
            </a:lvl2pPr>
            <a:lvl3pPr marL="11430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3pPr>
            <a:lvl4pPr marL="16002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4pPr>
            <a:lvl5pPr marL="20574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de-DE" b="1" baseline="30000" dirty="0" smtClean="0">
                <a:solidFill>
                  <a:srgbClr val="BC091B"/>
                </a:solidFill>
              </a:rPr>
              <a:t>www.fluechtlingsbetreuung.at</a:t>
            </a:r>
          </a:p>
        </p:txBody>
      </p:sp>
      <p:sp>
        <p:nvSpPr>
          <p:cNvPr id="4" name="Titel 3"/>
          <p:cNvSpPr>
            <a:spLocks noGrp="1"/>
          </p:cNvSpPr>
          <p:nvPr>
            <p:ph type="title"/>
          </p:nvPr>
        </p:nvSpPr>
        <p:spPr/>
        <p:txBody>
          <a:bodyPr/>
          <a:lstStyle/>
          <a:p>
            <a:r>
              <a:rPr lang="de-DE" smtClean="0"/>
              <a:t>Titelmasterformat durch Klicken bearbeiten</a:t>
            </a:r>
            <a:endParaRPr lang="de-AT"/>
          </a:p>
        </p:txBody>
      </p:sp>
      <p:sp>
        <p:nvSpPr>
          <p:cNvPr id="6" name="Textfeld 5"/>
          <p:cNvSpPr txBox="1"/>
          <p:nvPr userDrawn="1"/>
        </p:nvSpPr>
        <p:spPr>
          <a:xfrm>
            <a:off x="7528560" y="184666"/>
            <a:ext cx="1508760" cy="369332"/>
          </a:xfrm>
          <a:prstGeom prst="rect">
            <a:avLst/>
          </a:prstGeom>
          <a:solidFill>
            <a:schemeClr val="bg1"/>
          </a:solidFill>
        </p:spPr>
        <p:txBody>
          <a:bodyPr wrap="square" rtlCol="0">
            <a:spAutoFit/>
          </a:bodyPr>
          <a:lstStyle/>
          <a:p>
            <a:endParaRPr lang="de-AT" dirty="0"/>
          </a:p>
        </p:txBody>
      </p:sp>
      <p:pic>
        <p:nvPicPr>
          <p:cNvPr id="7" name="Grafik 6" descr="FMB GmbH.jpg"/>
          <p:cNvPicPr>
            <a:picLocks noChangeAspect="1"/>
          </p:cNvPicPr>
          <p:nvPr userDrawn="1"/>
        </p:nvPicPr>
        <p:blipFill>
          <a:blip r:embed="rId3"/>
          <a:stretch>
            <a:fillRect/>
          </a:stretch>
        </p:blipFill>
        <p:spPr>
          <a:xfrm>
            <a:off x="7042129" y="149902"/>
            <a:ext cx="1801892" cy="459703"/>
          </a:xfrm>
          <a:prstGeom prst="rect">
            <a:avLst/>
          </a:prstGeom>
        </p:spPr>
      </p:pic>
    </p:spTree>
    <p:extLst>
      <p:ext uri="{BB962C8B-B14F-4D97-AF65-F5344CB8AC3E}">
        <p14:creationId xmlns:p14="http://schemas.microsoft.com/office/powerpoint/2010/main" val="699318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TITELFORMAT</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Verdana"/>
                <a:cs typeface="Verdana"/>
              </a:defRPr>
            </a:lvl1pPr>
          </a:lstStyle>
          <a:p>
            <a:fld id="{7DF2A324-E77A-9F44-BD25-C7D6F3A32256}" type="slidenum">
              <a:rPr lang="de-DE" smtClean="0"/>
              <a:pPr/>
              <a:t>‹Nr.›</a:t>
            </a:fld>
            <a:endParaRPr lang="de-DE" dirty="0"/>
          </a:p>
        </p:txBody>
      </p:sp>
      <p:sp>
        <p:nvSpPr>
          <p:cNvPr id="9" name="Textplatzhalter 19"/>
          <p:cNvSpPr txBox="1">
            <a:spLocks/>
          </p:cNvSpPr>
          <p:nvPr/>
        </p:nvSpPr>
        <p:spPr>
          <a:xfrm>
            <a:off x="352942" y="6403598"/>
            <a:ext cx="5733957" cy="528637"/>
          </a:xfrm>
          <a:prstGeom prst="rect">
            <a:avLst/>
          </a:prstGeom>
        </p:spPr>
        <p:txBody>
          <a:bodyPr>
            <a:normAutofit/>
          </a:bodyPr>
          <a:lstStyle>
            <a:lvl1pPr marL="0" indent="0" algn="l" defTabSz="457200" rtl="0" eaLnBrk="1" latinLnBrk="0" hangingPunct="1">
              <a:spcBef>
                <a:spcPct val="20000"/>
              </a:spcBef>
              <a:buClr>
                <a:srgbClr val="BC091B"/>
              </a:buClr>
              <a:buFont typeface="Wingdings" charset="2"/>
              <a:buNone/>
              <a:defRPr sz="1800" kern="1200">
                <a:solidFill>
                  <a:srgbClr val="404040"/>
                </a:solidFill>
                <a:latin typeface="Verdana"/>
                <a:ea typeface="+mn-ea"/>
                <a:cs typeface="Verdana"/>
              </a:defRPr>
            </a:lvl1pPr>
            <a:lvl2pPr marL="742950" indent="-285750" algn="l" defTabSz="457200" rtl="0" eaLnBrk="1" latinLnBrk="0" hangingPunct="1">
              <a:spcBef>
                <a:spcPct val="20000"/>
              </a:spcBef>
              <a:buClr>
                <a:srgbClr val="BC091B"/>
              </a:buClr>
              <a:buFont typeface="Lucida Grande"/>
              <a:buChar char="▸"/>
              <a:defRPr sz="2800" kern="1200">
                <a:solidFill>
                  <a:srgbClr val="404040"/>
                </a:solidFill>
                <a:latin typeface="Verdana"/>
                <a:ea typeface="+mn-ea"/>
                <a:cs typeface="Verdana"/>
              </a:defRPr>
            </a:lvl2pPr>
            <a:lvl3pPr marL="11430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3pPr>
            <a:lvl4pPr marL="16002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4pPr>
            <a:lvl5pPr marL="20574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de-DE" baseline="30000" dirty="0" smtClean="0">
                <a:solidFill>
                  <a:srgbClr val="BC091B"/>
                </a:solidFill>
                <a:latin typeface="Zapf Dingbats" charset="2"/>
                <a:cs typeface="Zapf Dingbats" charset="2"/>
              </a:rPr>
              <a:t>n  </a:t>
            </a:r>
            <a:r>
              <a:rPr lang="de-DE" b="1" baseline="30000" dirty="0" smtClean="0">
                <a:solidFill>
                  <a:srgbClr val="BC091B"/>
                </a:solidFill>
              </a:rPr>
              <a:t>www.fluechtlingsbetreuung.at</a:t>
            </a:r>
          </a:p>
        </p:txBody>
      </p:sp>
      <p:sp>
        <p:nvSpPr>
          <p:cNvPr id="7" name="Textfeld 6"/>
          <p:cNvSpPr txBox="1"/>
          <p:nvPr/>
        </p:nvSpPr>
        <p:spPr>
          <a:xfrm>
            <a:off x="7517567" y="149902"/>
            <a:ext cx="1521502" cy="369332"/>
          </a:xfrm>
          <a:prstGeom prst="rect">
            <a:avLst/>
          </a:prstGeom>
          <a:solidFill>
            <a:schemeClr val="bg1"/>
          </a:solidFill>
        </p:spPr>
        <p:txBody>
          <a:bodyPr wrap="square" rtlCol="0">
            <a:spAutoFit/>
          </a:bodyPr>
          <a:lstStyle/>
          <a:p>
            <a:endParaRPr lang="de-AT" dirty="0"/>
          </a:p>
        </p:txBody>
      </p:sp>
      <p:pic>
        <p:nvPicPr>
          <p:cNvPr id="10" name="Grafik 9" descr="FMB GmbH.jpg"/>
          <p:cNvPicPr>
            <a:picLocks noChangeAspect="1"/>
          </p:cNvPicPr>
          <p:nvPr/>
        </p:nvPicPr>
        <p:blipFill>
          <a:blip r:embed="rId9"/>
          <a:stretch>
            <a:fillRect/>
          </a:stretch>
        </p:blipFill>
        <p:spPr>
          <a:xfrm>
            <a:off x="7042129" y="149902"/>
            <a:ext cx="1801892" cy="459703"/>
          </a:xfrm>
          <a:prstGeom prst="rect">
            <a:avLst/>
          </a:prstGeom>
        </p:spPr>
      </p:pic>
    </p:spTree>
    <p:extLst>
      <p:ext uri="{BB962C8B-B14F-4D97-AF65-F5344CB8AC3E}">
        <p14:creationId xmlns:p14="http://schemas.microsoft.com/office/powerpoint/2010/main" val="1460650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7" r:id="rId4"/>
    <p:sldLayoutId id="2147483668" r:id="rId5"/>
    <p:sldLayoutId id="2147483669" r:id="rId6"/>
  </p:sldLayoutIdLst>
  <p:txStyles>
    <p:titleStyle>
      <a:lvl1pPr algn="l" defTabSz="457200" rtl="0" eaLnBrk="1" latinLnBrk="0" hangingPunct="1">
        <a:spcBef>
          <a:spcPct val="0"/>
        </a:spcBef>
        <a:buNone/>
        <a:defRPr sz="4400" b="1" kern="1200">
          <a:solidFill>
            <a:srgbClr val="404040"/>
          </a:solidFill>
          <a:latin typeface="Arial" pitchFamily="34" charset="0"/>
          <a:ea typeface="Verdana" pitchFamily="34" charset="0"/>
          <a:cs typeface="Arial" pitchFamily="34" charset="0"/>
        </a:defRPr>
      </a:lvl1pPr>
    </p:titleStyle>
    <p:bodyStyle>
      <a:lvl1pPr marL="342900" indent="-342900" algn="l" defTabSz="457200" rtl="0" eaLnBrk="1" latinLnBrk="0" hangingPunct="1">
        <a:spcBef>
          <a:spcPct val="20000"/>
        </a:spcBef>
        <a:buClr>
          <a:srgbClr val="BC091B"/>
        </a:buClr>
        <a:buFont typeface="Wingdings" charset="2"/>
        <a:buChar char="§"/>
        <a:defRPr sz="2800" kern="1200">
          <a:solidFill>
            <a:srgbClr val="404040"/>
          </a:solidFill>
          <a:latin typeface="Verdana"/>
          <a:ea typeface="+mn-ea"/>
          <a:cs typeface="Verdana"/>
        </a:defRPr>
      </a:lvl1pPr>
      <a:lvl2pPr marL="742950" indent="-285750" algn="l" defTabSz="457200" rtl="0" eaLnBrk="1" latinLnBrk="0" hangingPunct="1">
        <a:spcBef>
          <a:spcPct val="20000"/>
        </a:spcBef>
        <a:buClr>
          <a:srgbClr val="BC091B"/>
        </a:buClr>
        <a:buFont typeface="Lucida Grande"/>
        <a:buChar char="▸"/>
        <a:defRPr sz="2800" kern="1200">
          <a:solidFill>
            <a:srgbClr val="404040"/>
          </a:solidFill>
          <a:latin typeface="Verdana"/>
          <a:ea typeface="+mn-ea"/>
          <a:cs typeface="Verdana"/>
        </a:defRPr>
      </a:lvl2pPr>
      <a:lvl3pPr marL="11430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3pPr>
      <a:lvl4pPr marL="16002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4pPr>
      <a:lvl5pPr marL="2057400" indent="-228600" algn="l" defTabSz="457200" rtl="0" eaLnBrk="1" latinLnBrk="0" hangingPunct="1">
        <a:spcBef>
          <a:spcPct val="20000"/>
        </a:spcBef>
        <a:buClr>
          <a:srgbClr val="BC091B"/>
        </a:buClr>
        <a:buFont typeface="Wingdings" charset="2"/>
        <a:buChar char="§"/>
        <a:defRPr sz="2000" kern="1200">
          <a:solidFill>
            <a:srgbClr val="404040"/>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a:xfrm>
            <a:off x="264161" y="1984074"/>
            <a:ext cx="4928942" cy="1766659"/>
          </a:xfrm>
          <a:prstGeom prst="rect">
            <a:avLst/>
          </a:prstGeom>
        </p:spPr>
        <p:txBody>
          <a:bodyPr vert="horz" lIns="91440" tIns="45720" rIns="91440" bIns="45720" rtlCol="0" anchor="ctr">
            <a:normAutofit fontScale="4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de-AT" sz="3600" b="1" dirty="0" smtClean="0">
              <a:solidFill>
                <a:srgbClr val="404040"/>
              </a:solidFill>
              <a:latin typeface="Arial"/>
              <a:cs typeface="Arial"/>
            </a:endParaRPr>
          </a:p>
          <a:p>
            <a:endParaRPr lang="de-AT" sz="3600" b="1" dirty="0" smtClean="0">
              <a:solidFill>
                <a:srgbClr val="404040"/>
              </a:solidFill>
              <a:latin typeface="Arial"/>
              <a:cs typeface="Arial"/>
            </a:endParaRPr>
          </a:p>
          <a:p>
            <a:r>
              <a:rPr lang="de-AT" sz="3600" b="1" dirty="0" smtClean="0">
                <a:solidFill>
                  <a:srgbClr val="404040"/>
                </a:solidFill>
                <a:latin typeface="Arial"/>
                <a:cs typeface="Arial"/>
              </a:rPr>
              <a:t> Projekt </a:t>
            </a:r>
          </a:p>
          <a:p>
            <a:r>
              <a:rPr lang="de-AT" sz="3600" b="1" dirty="0" smtClean="0">
                <a:solidFill>
                  <a:srgbClr val="404040"/>
                </a:solidFill>
                <a:latin typeface="Arial"/>
                <a:cs typeface="Arial"/>
              </a:rPr>
              <a:t>Amari Buki – unsere Arbeit</a:t>
            </a:r>
          </a:p>
          <a:p>
            <a:endParaRPr lang="de-AT" sz="3600" b="1" dirty="0" smtClean="0">
              <a:solidFill>
                <a:srgbClr val="404040"/>
              </a:solidFill>
              <a:latin typeface="Arial"/>
              <a:cs typeface="Arial"/>
            </a:endParaRPr>
          </a:p>
          <a:p>
            <a:r>
              <a:rPr lang="de-AT" sz="3600" b="1" dirty="0" smtClean="0">
                <a:solidFill>
                  <a:srgbClr val="404040"/>
                </a:solidFill>
                <a:latin typeface="Arial"/>
                <a:cs typeface="Arial"/>
              </a:rPr>
              <a:t>Volkshilfe Flüchtlings- und MigrantInnenbetreuung</a:t>
            </a:r>
          </a:p>
          <a:p>
            <a:r>
              <a:rPr lang="de-AT" sz="3600" b="1" dirty="0" smtClean="0">
                <a:solidFill>
                  <a:srgbClr val="404040"/>
                </a:solidFill>
                <a:latin typeface="Arial"/>
                <a:cs typeface="Arial"/>
              </a:rPr>
              <a:t>2019 – 2022  </a:t>
            </a:r>
            <a:endParaRPr lang="de-DE" sz="4800" b="1" dirty="0">
              <a:solidFill>
                <a:srgbClr val="404040"/>
              </a:solidFill>
              <a:latin typeface="Arial"/>
              <a:cs typeface="Arial"/>
            </a:endParaRPr>
          </a:p>
        </p:txBody>
      </p:sp>
      <p:sp>
        <p:nvSpPr>
          <p:cNvPr id="5" name="Textfeld 4"/>
          <p:cNvSpPr txBox="1"/>
          <p:nvPr/>
        </p:nvSpPr>
        <p:spPr>
          <a:xfrm>
            <a:off x="3005666" y="5737016"/>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1029" name="Picture 5" descr="X:\Michi\Administratives\Logos\2016 Europäischer-Sozialfonds-Vektor-farbig-RGB.png"/>
          <p:cNvPicPr>
            <a:picLocks noChangeAspect="1" noChangeArrowheads="1"/>
          </p:cNvPicPr>
          <p:nvPr/>
        </p:nvPicPr>
        <p:blipFill>
          <a:blip r:embed="rId2"/>
          <a:srcRect/>
          <a:stretch>
            <a:fillRect/>
          </a:stretch>
        </p:blipFill>
        <p:spPr bwMode="auto">
          <a:xfrm>
            <a:off x="6661113" y="5967849"/>
            <a:ext cx="672085" cy="597600"/>
          </a:xfrm>
          <a:prstGeom prst="rect">
            <a:avLst/>
          </a:prstGeom>
          <a:noFill/>
        </p:spPr>
      </p:pic>
      <p:pic>
        <p:nvPicPr>
          <p:cNvPr id="1030" name="Picture 6" descr="X:\neues Logo.png"/>
          <p:cNvPicPr>
            <a:picLocks noChangeAspect="1" noChangeArrowheads="1"/>
          </p:cNvPicPr>
          <p:nvPr/>
        </p:nvPicPr>
        <p:blipFill>
          <a:blip r:embed="rId3"/>
          <a:srcRect/>
          <a:stretch>
            <a:fillRect/>
          </a:stretch>
        </p:blipFill>
        <p:spPr bwMode="auto">
          <a:xfrm>
            <a:off x="3770929" y="5967849"/>
            <a:ext cx="2624681" cy="720000"/>
          </a:xfrm>
          <a:prstGeom prst="rect">
            <a:avLst/>
          </a:prstGeom>
          <a:noFill/>
        </p:spPr>
      </p:pic>
      <p:pic>
        <p:nvPicPr>
          <p:cNvPr id="6" name="Picture 3" descr="M:\AMARI BUKI\Logos\Amari Buki Logo.jpg"/>
          <p:cNvPicPr>
            <a:picLocks noChangeAspect="1" noChangeArrowheads="1"/>
          </p:cNvPicPr>
          <p:nvPr/>
        </p:nvPicPr>
        <p:blipFill>
          <a:blip r:embed="rId4"/>
          <a:srcRect/>
          <a:stretch>
            <a:fillRect/>
          </a:stretch>
        </p:blipFill>
        <p:spPr bwMode="auto">
          <a:xfrm>
            <a:off x="2483734" y="4125390"/>
            <a:ext cx="730971" cy="720000"/>
          </a:xfrm>
          <a:prstGeom prst="rect">
            <a:avLst/>
          </a:prstGeom>
          <a:noFill/>
        </p:spPr>
      </p:pic>
    </p:spTree>
    <p:extLst>
      <p:ext uri="{BB962C8B-B14F-4D97-AF65-F5344CB8AC3E}">
        <p14:creationId xmlns:p14="http://schemas.microsoft.com/office/powerpoint/2010/main" val="2585310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pPr lvl="1" algn="l" defTabSz="457200" rtl="0">
              <a:spcBef>
                <a:spcPct val="0"/>
              </a:spcBef>
            </a:pPr>
            <a:r>
              <a:rPr lang="de-AT" sz="2400" b="1" dirty="0" smtClean="0">
                <a:solidFill>
                  <a:schemeClr val="tx1">
                    <a:lumMod val="65000"/>
                    <a:lumOff val="35000"/>
                  </a:schemeClr>
                </a:solidFill>
                <a:latin typeface="Verdana" pitchFamily="34" charset="0"/>
                <a:ea typeface="Verdana" pitchFamily="34" charset="0"/>
                <a:cs typeface="Verdana" pitchFamily="34" charset="0"/>
              </a:rPr>
              <a:t>Qualifikationsmaßnahmen</a:t>
            </a:r>
            <a:br>
              <a:rPr lang="de-AT" sz="2400" b="1" dirty="0" smtClean="0">
                <a:solidFill>
                  <a:schemeClr val="tx1">
                    <a:lumMod val="65000"/>
                    <a:lumOff val="35000"/>
                  </a:schemeClr>
                </a:solidFill>
                <a:latin typeface="Verdana" pitchFamily="34" charset="0"/>
                <a:ea typeface="Verdana" pitchFamily="34" charset="0"/>
                <a:cs typeface="Verdana" pitchFamily="34" charset="0"/>
              </a:rPr>
            </a:br>
            <a:endParaRPr lang="de-DE" sz="2400" dirty="0"/>
          </a:p>
        </p:txBody>
      </p:sp>
      <p:sp>
        <p:nvSpPr>
          <p:cNvPr id="6" name="Inhaltsplatzhalter 2"/>
          <p:cNvSpPr>
            <a:spLocks noGrp="1"/>
          </p:cNvSpPr>
          <p:nvPr>
            <p:ph idx="1"/>
          </p:nvPr>
        </p:nvSpPr>
        <p:spPr>
          <a:xfrm>
            <a:off x="457199" y="1181819"/>
            <a:ext cx="8005483" cy="4525963"/>
          </a:xfrm>
        </p:spPr>
        <p:txBody>
          <a:bodyPr>
            <a:normAutofit fontScale="92500" lnSpcReduction="10000"/>
          </a:bodyPr>
          <a:lstStyle/>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ZIEL:</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Deutschkurs, </a:t>
            </a:r>
            <a:r>
              <a:rPr lang="en-US" sz="2400" dirty="0" smtClean="0">
                <a:solidFill>
                  <a:schemeClr val="tx1">
                    <a:lumMod val="65000"/>
                    <a:lumOff val="35000"/>
                  </a:schemeClr>
                </a:solidFill>
                <a:latin typeface="Verdana" pitchFamily="34" charset="0"/>
                <a:ea typeface="Verdana" pitchFamily="34" charset="0"/>
                <a:cs typeface="Verdana" pitchFamily="34" charset="0"/>
              </a:rPr>
              <a:t>6 </a:t>
            </a:r>
            <a:r>
              <a:rPr lang="en-US" sz="2400" dirty="0" err="1" smtClean="0">
                <a:solidFill>
                  <a:schemeClr val="tx1">
                    <a:lumMod val="65000"/>
                    <a:lumOff val="35000"/>
                  </a:schemeClr>
                </a:solidFill>
                <a:latin typeface="Verdana" pitchFamily="34" charset="0"/>
                <a:ea typeface="Verdana" pitchFamily="34" charset="0"/>
                <a:cs typeface="Verdana" pitchFamily="34" charset="0"/>
              </a:rPr>
              <a:t>Kurse</a:t>
            </a:r>
            <a:r>
              <a:rPr lang="en-US" sz="2400" dirty="0" smtClean="0">
                <a:solidFill>
                  <a:schemeClr val="tx1">
                    <a:lumMod val="65000"/>
                    <a:lumOff val="35000"/>
                  </a:schemeClr>
                </a:solidFill>
                <a:latin typeface="Verdana" pitchFamily="34" charset="0"/>
                <a:ea typeface="Verdana" pitchFamily="34" charset="0"/>
                <a:cs typeface="Verdana" pitchFamily="34" charset="0"/>
              </a:rPr>
              <a:t>, je 8 </a:t>
            </a:r>
            <a:r>
              <a:rPr lang="en-US" sz="2400" dirty="0" err="1" smtClean="0">
                <a:solidFill>
                  <a:schemeClr val="tx1">
                    <a:lumMod val="65000"/>
                    <a:lumOff val="35000"/>
                  </a:schemeClr>
                </a:solidFill>
                <a:latin typeface="Verdana" pitchFamily="34" charset="0"/>
                <a:ea typeface="Verdana" pitchFamily="34" charset="0"/>
                <a:cs typeface="Verdana" pitchFamily="34" charset="0"/>
              </a:rPr>
              <a:t>Wochen</a:t>
            </a:r>
            <a:endParaRPr lang="en-US"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en-US" sz="2400" dirty="0" smtClean="0">
                <a:solidFill>
                  <a:schemeClr val="tx1">
                    <a:lumMod val="65000"/>
                    <a:lumOff val="35000"/>
                  </a:schemeClr>
                </a:solidFill>
                <a:latin typeface="Verdana" pitchFamily="34" charset="0"/>
                <a:ea typeface="Verdana" pitchFamily="34" charset="0"/>
                <a:cs typeface="Verdana" pitchFamily="34" charset="0"/>
              </a:rPr>
              <a:t>EDV </a:t>
            </a:r>
            <a:r>
              <a:rPr lang="en-US" sz="2400" dirty="0" err="1" smtClean="0">
                <a:solidFill>
                  <a:schemeClr val="tx1">
                    <a:lumMod val="65000"/>
                    <a:lumOff val="35000"/>
                  </a:schemeClr>
                </a:solidFill>
                <a:latin typeface="Verdana" pitchFamily="34" charset="0"/>
                <a:ea typeface="Verdana" pitchFamily="34" charset="0"/>
                <a:cs typeface="Verdana" pitchFamily="34" charset="0"/>
              </a:rPr>
              <a:t>Grundkenntnisse</a:t>
            </a:r>
            <a:r>
              <a:rPr lang="en-US" sz="2400" dirty="0" smtClean="0">
                <a:solidFill>
                  <a:schemeClr val="tx1">
                    <a:lumMod val="65000"/>
                    <a:lumOff val="35000"/>
                  </a:schemeClr>
                </a:solidFill>
                <a:latin typeface="Verdana" pitchFamily="34" charset="0"/>
                <a:ea typeface="Verdana" pitchFamily="34" charset="0"/>
                <a:cs typeface="Verdana" pitchFamily="34" charset="0"/>
              </a:rPr>
              <a:t>, 2 </a:t>
            </a:r>
            <a:r>
              <a:rPr lang="en-US" sz="2400" dirty="0" err="1" smtClean="0">
                <a:solidFill>
                  <a:schemeClr val="tx1">
                    <a:lumMod val="65000"/>
                    <a:lumOff val="35000"/>
                  </a:schemeClr>
                </a:solidFill>
                <a:latin typeface="Verdana" pitchFamily="34" charset="0"/>
                <a:ea typeface="Verdana" pitchFamily="34" charset="0"/>
                <a:cs typeface="Verdana" pitchFamily="34" charset="0"/>
              </a:rPr>
              <a:t>Kurse</a:t>
            </a:r>
            <a:r>
              <a:rPr lang="en-US" sz="2400" dirty="0" smtClean="0">
                <a:solidFill>
                  <a:schemeClr val="tx1">
                    <a:lumMod val="65000"/>
                    <a:lumOff val="35000"/>
                  </a:schemeClr>
                </a:solidFill>
                <a:latin typeface="Verdana" pitchFamily="34" charset="0"/>
                <a:ea typeface="Verdana" pitchFamily="34" charset="0"/>
                <a:cs typeface="Verdana" pitchFamily="34" charset="0"/>
              </a:rPr>
              <a:t>, je 4 </a:t>
            </a:r>
            <a:r>
              <a:rPr lang="en-US" sz="2400" dirty="0" err="1" smtClean="0">
                <a:solidFill>
                  <a:schemeClr val="tx1">
                    <a:lumMod val="65000"/>
                    <a:lumOff val="35000"/>
                  </a:schemeClr>
                </a:solidFill>
                <a:latin typeface="Verdana" pitchFamily="34" charset="0"/>
                <a:ea typeface="Verdana" pitchFamily="34" charset="0"/>
                <a:cs typeface="Verdana" pitchFamily="34" charset="0"/>
              </a:rPr>
              <a:t>Wochen</a:t>
            </a:r>
            <a:r>
              <a:rPr lang="en-US" sz="2400" dirty="0" smtClean="0">
                <a:solidFill>
                  <a:schemeClr val="tx1">
                    <a:lumMod val="65000"/>
                    <a:lumOff val="35000"/>
                  </a:schemeClr>
                </a:solidFill>
                <a:latin typeface="Verdana" pitchFamily="34" charset="0"/>
                <a:ea typeface="Verdana" pitchFamily="34" charset="0"/>
                <a:cs typeface="Verdana" pitchFamily="34" charset="0"/>
              </a:rPr>
              <a:t> </a:t>
            </a:r>
          </a:p>
          <a:p>
            <a:pPr marL="627063" lvl="1" indent="-169863"/>
            <a:r>
              <a:rPr lang="en-US" sz="2400" dirty="0" err="1" smtClean="0">
                <a:solidFill>
                  <a:schemeClr val="tx1">
                    <a:lumMod val="65000"/>
                    <a:lumOff val="35000"/>
                  </a:schemeClr>
                </a:solidFill>
                <a:latin typeface="Verdana" pitchFamily="34" charset="0"/>
                <a:ea typeface="Verdana" pitchFamily="34" charset="0"/>
                <a:cs typeface="Verdana" pitchFamily="34" charset="0"/>
              </a:rPr>
              <a:t>Basisbildung</a:t>
            </a:r>
            <a:r>
              <a:rPr lang="en-US" sz="2400" dirty="0" smtClean="0">
                <a:solidFill>
                  <a:schemeClr val="tx1">
                    <a:lumMod val="65000"/>
                    <a:lumOff val="35000"/>
                  </a:schemeClr>
                </a:solidFill>
                <a:latin typeface="Verdana" pitchFamily="34" charset="0"/>
                <a:ea typeface="Verdana" pitchFamily="34" charset="0"/>
                <a:cs typeface="Verdana" pitchFamily="34" charset="0"/>
              </a:rPr>
              <a:t>, 2 </a:t>
            </a:r>
            <a:r>
              <a:rPr lang="en-US" sz="2400" dirty="0" err="1" smtClean="0">
                <a:solidFill>
                  <a:schemeClr val="tx1">
                    <a:lumMod val="65000"/>
                    <a:lumOff val="35000"/>
                  </a:schemeClr>
                </a:solidFill>
                <a:latin typeface="Verdana" pitchFamily="34" charset="0"/>
                <a:ea typeface="Verdana" pitchFamily="34" charset="0"/>
                <a:cs typeface="Verdana" pitchFamily="34" charset="0"/>
              </a:rPr>
              <a:t>Kurse</a:t>
            </a:r>
            <a:r>
              <a:rPr lang="en-US" sz="2400" dirty="0" smtClean="0">
                <a:solidFill>
                  <a:schemeClr val="tx1">
                    <a:lumMod val="65000"/>
                    <a:lumOff val="35000"/>
                  </a:schemeClr>
                </a:solidFill>
                <a:latin typeface="Verdana" pitchFamily="34" charset="0"/>
                <a:ea typeface="Verdana" pitchFamily="34" charset="0"/>
                <a:cs typeface="Verdana" pitchFamily="34" charset="0"/>
              </a:rPr>
              <a:t>, je 8 </a:t>
            </a:r>
            <a:r>
              <a:rPr lang="en-US" sz="2400" dirty="0" err="1" smtClean="0">
                <a:solidFill>
                  <a:schemeClr val="tx1">
                    <a:lumMod val="65000"/>
                    <a:lumOff val="35000"/>
                  </a:schemeClr>
                </a:solidFill>
                <a:latin typeface="Verdana" pitchFamily="34" charset="0"/>
                <a:ea typeface="Verdana" pitchFamily="34" charset="0"/>
                <a:cs typeface="Verdana" pitchFamily="34" charset="0"/>
              </a:rPr>
              <a:t>Wochen</a:t>
            </a:r>
            <a:endParaRPr lang="en-US"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WEG:</a:t>
            </a:r>
          </a:p>
          <a:p>
            <a:pPr lvl="0"/>
            <a:r>
              <a:rPr lang="de-AT" sz="2400" dirty="0" smtClean="0">
                <a:solidFill>
                  <a:schemeClr val="tx1">
                    <a:lumMod val="65000"/>
                    <a:lumOff val="35000"/>
                  </a:schemeClr>
                </a:solidFill>
                <a:latin typeface="Verdana" pitchFamily="34" charset="0"/>
                <a:ea typeface="Verdana" pitchFamily="34" charset="0"/>
                <a:cs typeface="Verdana" pitchFamily="34" charset="0"/>
              </a:rPr>
              <a:t>	</a:t>
            </a:r>
            <a:r>
              <a:rPr lang="de-AT" dirty="0" smtClean="0">
                <a:solidFill>
                  <a:schemeClr val="tx1">
                    <a:lumMod val="65000"/>
                    <a:lumOff val="35000"/>
                  </a:schemeClr>
                </a:solidFill>
                <a:latin typeface="Verdana" pitchFamily="34" charset="0"/>
                <a:ea typeface="Verdana" pitchFamily="34" charset="0"/>
                <a:cs typeface="Verdana" pitchFamily="34" charset="0"/>
              </a:rPr>
              <a:t>Es wird pro Semester ein Deutschkurs  	abgehalten. Beginn Herbst 2019</a:t>
            </a:r>
          </a:p>
          <a:p>
            <a:pPr lvl="0"/>
            <a:r>
              <a:rPr lang="de-AT" dirty="0" smtClean="0">
                <a:solidFill>
                  <a:schemeClr val="tx1">
                    <a:lumMod val="65000"/>
                    <a:lumOff val="35000"/>
                  </a:schemeClr>
                </a:solidFill>
                <a:latin typeface="Verdana" pitchFamily="34" charset="0"/>
                <a:ea typeface="Verdana" pitchFamily="34" charset="0"/>
                <a:cs typeface="Verdana" pitchFamily="34" charset="0"/>
              </a:rPr>
              <a:t>    EDV und Basisbildung ist im Frühjahr 2020 	geplant</a:t>
            </a:r>
          </a:p>
          <a:p>
            <a:pPr lvl="0"/>
            <a:endParaRPr lang="en-US" dirty="0" smtClean="0"/>
          </a:p>
          <a:p>
            <a:pPr lvl="0"/>
            <a:endParaRPr lang="de-AT" dirty="0" smtClean="0"/>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5072599"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284197"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400" dirty="0" smtClean="0"/>
              <a:t>Schwerpunktarbeit Jugend, </a:t>
            </a:r>
            <a:r>
              <a:rPr lang="de-DE" sz="2400" dirty="0" err="1" smtClean="0"/>
              <a:t>Social</a:t>
            </a:r>
            <a:r>
              <a:rPr lang="de-DE" sz="2400" dirty="0" smtClean="0"/>
              <a:t> Media</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ZIEL: </a:t>
            </a:r>
            <a:r>
              <a:rPr lang="de-AT" sz="2400" dirty="0" err="1" smtClean="0">
                <a:solidFill>
                  <a:schemeClr val="tx1">
                    <a:lumMod val="65000"/>
                    <a:lumOff val="35000"/>
                  </a:schemeClr>
                </a:solidFill>
                <a:latin typeface="Verdana" pitchFamily="34" charset="0"/>
                <a:ea typeface="Verdana" pitchFamily="34" charset="0"/>
                <a:cs typeface="Verdana" pitchFamily="34" charset="0"/>
              </a:rPr>
              <a:t>Social</a:t>
            </a:r>
            <a:r>
              <a:rPr lang="de-AT" sz="2400" dirty="0" smtClean="0">
                <a:solidFill>
                  <a:schemeClr val="tx1">
                    <a:lumMod val="65000"/>
                    <a:lumOff val="35000"/>
                  </a:schemeClr>
                </a:solidFill>
                <a:latin typeface="Verdana" pitchFamily="34" charset="0"/>
                <a:ea typeface="Verdana" pitchFamily="34" charset="0"/>
                <a:cs typeface="Verdana" pitchFamily="34" charset="0"/>
              </a:rPr>
              <a:t> Media Kompetenz / Vernetzung</a:t>
            </a:r>
          </a:p>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WEG:</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Anstellung einer Person 8 Stunden</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Aufbau von Facebook, </a:t>
            </a:r>
            <a:r>
              <a:rPr lang="de-AT" sz="2400" dirty="0" err="1" smtClean="0">
                <a:solidFill>
                  <a:schemeClr val="tx1">
                    <a:lumMod val="65000"/>
                    <a:lumOff val="35000"/>
                  </a:schemeClr>
                </a:solidFill>
                <a:latin typeface="Verdana" pitchFamily="34" charset="0"/>
                <a:ea typeface="Verdana" pitchFamily="34" charset="0"/>
                <a:cs typeface="Verdana" pitchFamily="34" charset="0"/>
              </a:rPr>
              <a:t>Instagram</a:t>
            </a:r>
            <a:r>
              <a:rPr lang="de-AT" sz="2400" dirty="0" smtClean="0">
                <a:solidFill>
                  <a:schemeClr val="tx1">
                    <a:lumMod val="65000"/>
                    <a:lumOff val="35000"/>
                  </a:schemeClr>
                </a:solidFill>
                <a:latin typeface="Verdana" pitchFamily="34" charset="0"/>
                <a:ea typeface="Verdana" pitchFamily="34" charset="0"/>
                <a:cs typeface="Verdana" pitchFamily="34" charset="0"/>
              </a:rPr>
              <a:t> und </a:t>
            </a:r>
            <a:r>
              <a:rPr lang="de-AT" sz="2400" dirty="0" err="1" smtClean="0">
                <a:solidFill>
                  <a:schemeClr val="tx1">
                    <a:lumMod val="65000"/>
                    <a:lumOff val="35000"/>
                  </a:schemeClr>
                </a:solidFill>
                <a:latin typeface="Verdana" pitchFamily="34" charset="0"/>
                <a:ea typeface="Verdana" pitchFamily="34" charset="0"/>
                <a:cs typeface="Verdana" pitchFamily="34" charset="0"/>
              </a:rPr>
              <a:t>Youtube</a:t>
            </a:r>
            <a:r>
              <a:rPr lang="de-AT" sz="2400" dirty="0" smtClean="0">
                <a:solidFill>
                  <a:schemeClr val="tx1">
                    <a:lumMod val="65000"/>
                    <a:lumOff val="35000"/>
                  </a:schemeClr>
                </a:solidFill>
                <a:latin typeface="Verdana" pitchFamily="34" charset="0"/>
                <a:ea typeface="Verdana" pitchFamily="34" charset="0"/>
                <a:cs typeface="Verdana" pitchFamily="34" charset="0"/>
              </a:rPr>
              <a:t> Kanälen</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Vernetzung der Zielgruppe in Oberösterreich</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Präsentation auf den Netzwerken von Musiker*innen und Künstler*innen aus OÖ</a:t>
            </a:r>
          </a:p>
          <a:p>
            <a:pPr marL="627063" lvl="1" indent="-169863">
              <a:buFontTx/>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911733"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311327"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400" dirty="0" smtClean="0"/>
              <a:t>Peer Projekt, Projekte</a:t>
            </a:r>
            <a:endParaRPr lang="de-DE" sz="2400" dirty="0"/>
          </a:p>
        </p:txBody>
      </p:sp>
      <p:sp>
        <p:nvSpPr>
          <p:cNvPr id="6" name="Inhaltsplatzhalter 2"/>
          <p:cNvSpPr>
            <a:spLocks noGrp="1"/>
          </p:cNvSpPr>
          <p:nvPr>
            <p:ph idx="1"/>
          </p:nvPr>
        </p:nvSpPr>
        <p:spPr>
          <a:xfrm>
            <a:off x="457199" y="1181819"/>
            <a:ext cx="8005483" cy="4525963"/>
          </a:xfrm>
        </p:spPr>
        <p:txBody>
          <a:bodyPr>
            <a:normAutofit fontScale="92500" lnSpcReduction="10000"/>
          </a:bodyPr>
          <a:lstStyle/>
          <a:p>
            <a:pPr marL="627063" lvl="1" indent="-169863"/>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de-AT" sz="2400" b="1" dirty="0" smtClean="0">
                <a:solidFill>
                  <a:schemeClr val="tx1">
                    <a:lumMod val="65000"/>
                    <a:lumOff val="35000"/>
                  </a:schemeClr>
                </a:solidFill>
                <a:latin typeface="Verdana" pitchFamily="34" charset="0"/>
                <a:ea typeface="Verdana" pitchFamily="34" charset="0"/>
                <a:cs typeface="Verdana" pitchFamily="34" charset="0"/>
              </a:rPr>
              <a:t>PEER</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 2 monatiges Curriculum, 16 Lehreinheiten</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 Themenbereich Arbeit und Gesundheit</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 Ausgebildete Peers können muttersprachliche Veranstaltungen / Trainings anhalten</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 Aufwandsentschädigung</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de-AT" sz="2400" b="1" dirty="0" smtClean="0">
                <a:solidFill>
                  <a:schemeClr val="tx1">
                    <a:lumMod val="65000"/>
                    <a:lumOff val="35000"/>
                  </a:schemeClr>
                </a:solidFill>
                <a:latin typeface="Verdana" pitchFamily="34" charset="0"/>
                <a:ea typeface="Verdana" pitchFamily="34" charset="0"/>
                <a:cs typeface="Verdana" pitchFamily="34" charset="0"/>
              </a:rPr>
              <a:t>PROJEKTE</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Roma/</a:t>
            </a:r>
            <a:r>
              <a:rPr lang="de-AT" sz="2400" dirty="0" err="1" smtClean="0">
                <a:solidFill>
                  <a:schemeClr val="tx1">
                    <a:lumMod val="65000"/>
                    <a:lumOff val="35000"/>
                  </a:schemeClr>
                </a:solidFill>
                <a:latin typeface="Verdana" pitchFamily="34" charset="0"/>
                <a:ea typeface="Verdana" pitchFamily="34" charset="0"/>
                <a:cs typeface="Verdana" pitchFamily="34" charset="0"/>
              </a:rPr>
              <a:t>Romnia</a:t>
            </a:r>
            <a:r>
              <a:rPr lang="de-AT" sz="2400" dirty="0" smtClean="0">
                <a:solidFill>
                  <a:schemeClr val="tx1">
                    <a:lumMod val="65000"/>
                    <a:lumOff val="35000"/>
                  </a:schemeClr>
                </a:solidFill>
                <a:latin typeface="Verdana" pitchFamily="34" charset="0"/>
                <a:ea typeface="Verdana" pitchFamily="34" charset="0"/>
                <a:cs typeface="Verdana" pitchFamily="34" charset="0"/>
              </a:rPr>
              <a:t> werden begleitet bei der Umsetzung ihrer eigenen Ideen für Veranstaltungen/Volksgruppentreffen/Kursen etc. </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852465" y="6144333"/>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03197" y="6144333"/>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400" dirty="0" smtClean="0"/>
              <a:t>Schwerpunkt Frauen</a:t>
            </a:r>
            <a:endParaRPr lang="de-DE" sz="2400" dirty="0"/>
          </a:p>
        </p:txBody>
      </p:sp>
      <p:sp>
        <p:nvSpPr>
          <p:cNvPr id="6" name="Inhaltsplatzhalter 2"/>
          <p:cNvSpPr>
            <a:spLocks noGrp="1"/>
          </p:cNvSpPr>
          <p:nvPr>
            <p:ph idx="1"/>
          </p:nvPr>
        </p:nvSpPr>
        <p:spPr>
          <a:xfrm>
            <a:off x="457199" y="1181819"/>
            <a:ext cx="8005483" cy="4525963"/>
          </a:xfrm>
        </p:spPr>
        <p:txBody>
          <a:bodyPr>
            <a:normAutofit fontScale="92500"/>
          </a:bodyPr>
          <a:lstStyle/>
          <a:p>
            <a:pPr marL="627063" lvl="1" indent="-169863">
              <a:buFont typeface="Wingdings" pitchFamily="2" charset="2"/>
              <a:buChar char="§"/>
            </a:pPr>
            <a:r>
              <a:rPr lang="de-AT" sz="2400" b="1" dirty="0" err="1" smtClean="0">
                <a:solidFill>
                  <a:schemeClr val="tx1">
                    <a:lumMod val="65000"/>
                    <a:lumOff val="35000"/>
                  </a:schemeClr>
                </a:solidFill>
                <a:latin typeface="Verdana" pitchFamily="34" charset="0"/>
                <a:ea typeface="Verdana" pitchFamily="34" charset="0"/>
                <a:cs typeface="Verdana" pitchFamily="34" charset="0"/>
              </a:rPr>
              <a:t>Infotainmentveranstaltungen</a:t>
            </a: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Eingebettet in ein kulturelles Rahmenprogramm sollen Expert*innen arbeitsmarktbezogene Themen in Impulsreferaten referieren</a:t>
            </a: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Kinderfreundliche Büros</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In Büroräumlichkeiten wird Spielzeug zur Verfügung gestellt. Kinder sind willkommene Begleiter unserer Klient*innen</a:t>
            </a: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Frauentreffs</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Es werden offene Frauentreffs organisiert um im </a:t>
            </a:r>
            <a:r>
              <a:rPr lang="de-AT" sz="2400" dirty="0" err="1" smtClean="0">
                <a:solidFill>
                  <a:schemeClr val="tx1">
                    <a:lumMod val="65000"/>
                    <a:lumOff val="35000"/>
                  </a:schemeClr>
                </a:solidFill>
                <a:latin typeface="Verdana" pitchFamily="34" charset="0"/>
                <a:ea typeface="Verdana" pitchFamily="34" charset="0"/>
                <a:cs typeface="Verdana" pitchFamily="34" charset="0"/>
              </a:rPr>
              <a:t>niederschwelligen</a:t>
            </a:r>
            <a:r>
              <a:rPr lang="de-AT" sz="2400" dirty="0" smtClean="0">
                <a:solidFill>
                  <a:schemeClr val="tx1">
                    <a:lumMod val="65000"/>
                    <a:lumOff val="35000"/>
                  </a:schemeClr>
                </a:solidFill>
                <a:latin typeface="Verdana" pitchFamily="34" charset="0"/>
                <a:ea typeface="Verdana" pitchFamily="34" charset="0"/>
                <a:cs typeface="Verdana" pitchFamily="34" charset="0"/>
              </a:rPr>
              <a:t> Setting relevante Themen zu besprechen</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852465" y="6144333"/>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03197" y="6144333"/>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400" dirty="0" smtClean="0"/>
              <a:t>Derzeitiger Projektstand</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Erstellung von Drucksorten, Visitenkarten, Faltflyer</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Entwerfen und Umsetzung des Logos</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Aufbau von lokalen Netzwerken</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Erster Deutschkurs beginnt im Oktober</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Anfang der Beratungen bereits im Mai</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 Planung der Umsetzung </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852465" y="6144333"/>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03197" y="6144333"/>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pic>
        <p:nvPicPr>
          <p:cNvPr id="8" name="Picture 3" descr="M:\AMARI BUKI\Logos\Amari Buki Logo.jpg"/>
          <p:cNvPicPr>
            <a:picLocks noChangeAspect="1" noChangeArrowheads="1"/>
          </p:cNvPicPr>
          <p:nvPr/>
        </p:nvPicPr>
        <p:blipFill>
          <a:blip r:embed="rId4"/>
          <a:srcRect/>
          <a:stretch>
            <a:fillRect/>
          </a:stretch>
        </p:blipFill>
        <p:spPr bwMode="auto">
          <a:xfrm>
            <a:off x="3488116" y="2665471"/>
            <a:ext cx="779083" cy="767390"/>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4059936" y="2641600"/>
            <a:ext cx="5084064" cy="1323439"/>
          </a:xfrm>
          <a:prstGeom prst="rect">
            <a:avLst/>
          </a:prstGeom>
          <a:noFill/>
        </p:spPr>
        <p:txBody>
          <a:bodyPr wrap="square" rtlCol="0">
            <a:spAutoFit/>
          </a:bodyPr>
          <a:lstStyle/>
          <a:p>
            <a:r>
              <a:rPr lang="de-AT" sz="4000" b="1" dirty="0" smtClean="0">
                <a:solidFill>
                  <a:schemeClr val="tx1">
                    <a:lumMod val="75000"/>
                    <a:lumOff val="25000"/>
                  </a:schemeClr>
                </a:solidFill>
                <a:latin typeface="Verdana" pitchFamily="34" charset="0"/>
                <a:ea typeface="Verdana" pitchFamily="34" charset="0"/>
                <a:cs typeface="Verdana" pitchFamily="34" charset="0"/>
              </a:rPr>
              <a:t>Danke für die Aufmerksamkeit</a:t>
            </a:r>
            <a:endParaRPr lang="de-AT" sz="4000" b="1" dirty="0">
              <a:solidFill>
                <a:schemeClr val="tx1">
                  <a:lumMod val="75000"/>
                  <a:lumOff val="25000"/>
                </a:schemeClr>
              </a:solidFill>
              <a:latin typeface="Verdana" pitchFamily="34" charset="0"/>
              <a:ea typeface="Verdana" pitchFamily="34" charset="0"/>
              <a:cs typeface="Verdana" pitchFamily="34" charset="0"/>
            </a:endParaRPr>
          </a:p>
        </p:txBody>
      </p:sp>
      <p:sp>
        <p:nvSpPr>
          <p:cNvPr id="4" name="Textfeld 3"/>
          <p:cNvSpPr txBox="1"/>
          <p:nvPr/>
        </p:nvSpPr>
        <p:spPr>
          <a:xfrm>
            <a:off x="3278038" y="5628584"/>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3387851" y="6090249"/>
            <a:ext cx="672085" cy="597600"/>
          </a:xfrm>
          <a:prstGeom prst="rect">
            <a:avLst/>
          </a:prstGeom>
          <a:noFill/>
        </p:spPr>
      </p:pic>
      <p:pic>
        <p:nvPicPr>
          <p:cNvPr id="6" name="Picture 6" descr="X:\neues Logo.png"/>
          <p:cNvPicPr>
            <a:picLocks noChangeAspect="1" noChangeArrowheads="1"/>
          </p:cNvPicPr>
          <p:nvPr/>
        </p:nvPicPr>
        <p:blipFill>
          <a:blip r:embed="rId3"/>
          <a:srcRect/>
          <a:stretch>
            <a:fillRect/>
          </a:stretch>
        </p:blipFill>
        <p:spPr bwMode="auto">
          <a:xfrm>
            <a:off x="4132842" y="6090249"/>
            <a:ext cx="2178485" cy="597600"/>
          </a:xfrm>
          <a:prstGeom prst="rect">
            <a:avLst/>
          </a:prstGeom>
          <a:noFill/>
        </p:spPr>
      </p:pic>
      <p:pic>
        <p:nvPicPr>
          <p:cNvPr id="8"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1073198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Anna Luger - Stoica</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Private Initiative für ArmutsmigrantInnen</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2 jährige Arbeit ehemaligen Straßenkindern in Bukarest</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Persönlicher Bezug zum Thema</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Projektleitung Projekt Maro Drom – unser Weg!</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Projektleitung Projekt Amari Buki – unsere Arbeit</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5152982"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311327"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Projektträger</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Volkshilfe Flüchtling- und MigrantInnenbetreuung</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Bereits viele erfolgreiche abgeschlossene und bestehende Projekte.  Mit Maßnahmen zur Qualifizierung und Eingliederung in den OÖ Arbeitsmarkt.</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Erfolgreiche Durchführung des Projektes Maro Drom - unser Weg! in Oberösterreich.</a:t>
            </a:r>
            <a:r>
              <a:rPr lang="de-AT" sz="2400" dirty="0" smtClean="0"/>
              <a:t> </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276999"/>
          </a:xfrm>
          <a:prstGeom prst="rect">
            <a:avLst/>
          </a:prstGeom>
          <a:noFill/>
        </p:spPr>
        <p:txBody>
          <a:bodyPr wrap="square" rtlCol="0">
            <a:spAutoFit/>
          </a:bodyPr>
          <a:lstStyle/>
          <a:p>
            <a:r>
              <a:rPr lang="de-AT" sz="1200" dirty="0" smtClean="0"/>
              <a:t>Das Projekt Maro Drom wird finanziert von Mittel der Europäischen Union</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3954999"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4627084"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Finanzierung</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ESF</a:t>
            </a:r>
            <a:r>
              <a:rPr lang="de-AT" sz="2400" dirty="0" smtClean="0">
                <a:solidFill>
                  <a:schemeClr val="tx1">
                    <a:lumMod val="65000"/>
                    <a:lumOff val="35000"/>
                  </a:schemeClr>
                </a:solidFill>
                <a:latin typeface="Verdana" pitchFamily="34" charset="0"/>
                <a:ea typeface="Verdana" pitchFamily="34" charset="0"/>
                <a:cs typeface="Verdana" pitchFamily="34" charset="0"/>
              </a:rPr>
              <a:t>, Europäischer Sozialfond</a:t>
            </a:r>
          </a:p>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BMASG</a:t>
            </a:r>
            <a:r>
              <a:rPr lang="de-AT" sz="2400" dirty="0" smtClean="0">
                <a:solidFill>
                  <a:schemeClr val="tx1">
                    <a:lumMod val="65000"/>
                    <a:lumOff val="35000"/>
                  </a:schemeClr>
                </a:solidFill>
                <a:latin typeface="Verdana" pitchFamily="34" charset="0"/>
                <a:ea typeface="Verdana" pitchFamily="34" charset="0"/>
                <a:cs typeface="Verdana" pitchFamily="34" charset="0"/>
              </a:rPr>
              <a:t>, Bundesministerium für Arbeit Soziales Gesundheit und Konsumentenschutz</a:t>
            </a:r>
          </a:p>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Im Zuge des „Roma Empowerment für den Arbeitsmarkt“ des operationellen Programms „ Beschäftigung Österreich 2004 – 2020“</a:t>
            </a:r>
          </a:p>
          <a:p>
            <a:pPr marL="627063" lvl="1" indent="-169863">
              <a:buFont typeface="Wingdings" pitchFamily="2" charset="2"/>
              <a:buChar char="§"/>
            </a:pPr>
            <a:endParaRPr lang="de-AT" sz="2400" dirty="0" smtClean="0"/>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5034448"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75555"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Ausgangslage Roma und Sinti in Oberösterreich</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Autochthone Sinti, </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Zuzug Ex-Jugoslawien 60er, </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seit den frühen 90er aus Osteuropa</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Linz gibt es keinen Roma / Sinti Verein</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Die Zielgrupp ist nicht vernetzt</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in Wels gibt es einen Verein türkisch stämmiger Roma/</a:t>
            </a:r>
            <a:r>
              <a:rPr lang="de-AT" sz="2400" dirty="0" err="1" smtClean="0">
                <a:solidFill>
                  <a:schemeClr val="tx1">
                    <a:lumMod val="65000"/>
                    <a:lumOff val="35000"/>
                  </a:schemeClr>
                </a:solidFill>
                <a:latin typeface="Verdana" pitchFamily="34" charset="0"/>
                <a:ea typeface="Verdana" pitchFamily="34" charset="0"/>
                <a:cs typeface="Verdana" pitchFamily="34" charset="0"/>
              </a:rPr>
              <a:t>Romnia</a:t>
            </a:r>
            <a:r>
              <a:rPr lang="de-AT" sz="2400" dirty="0" smtClean="0">
                <a:solidFill>
                  <a:schemeClr val="tx1">
                    <a:lumMod val="65000"/>
                    <a:lumOff val="35000"/>
                  </a:schemeClr>
                </a:solidFill>
                <a:latin typeface="Verdana" pitchFamily="34" charset="0"/>
                <a:ea typeface="Verdana" pitchFamily="34" charset="0"/>
                <a:cs typeface="Verdana" pitchFamily="34" charset="0"/>
              </a:rPr>
              <a:t> </a:t>
            </a: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Zugang zur Zielgruppe über Einzelpersonen</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954066"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158927"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110067"/>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Laufzeit und Zielgruppe</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Laufzeit </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- 3,5 Jahre</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das Projekt hat am 1.5.2019 gestartet</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Zielgruppe</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 Roma/</a:t>
            </a:r>
            <a:r>
              <a:rPr lang="de-AT" sz="2400" dirty="0" err="1" smtClean="0">
                <a:solidFill>
                  <a:schemeClr val="tx1">
                    <a:lumMod val="65000"/>
                    <a:lumOff val="35000"/>
                  </a:schemeClr>
                </a:solidFill>
                <a:latin typeface="Verdana" pitchFamily="34" charset="0"/>
                <a:ea typeface="Verdana" pitchFamily="34" charset="0"/>
                <a:cs typeface="Verdana" pitchFamily="34" charset="0"/>
              </a:rPr>
              <a:t>Romnia</a:t>
            </a:r>
            <a:r>
              <a:rPr lang="de-AT" sz="2400" dirty="0" smtClean="0">
                <a:solidFill>
                  <a:schemeClr val="tx1">
                    <a:lumMod val="65000"/>
                    <a:lumOff val="35000"/>
                  </a:schemeClr>
                </a:solidFill>
                <a:latin typeface="Verdana" pitchFamily="34" charset="0"/>
                <a:ea typeface="Verdana" pitchFamily="34" charset="0"/>
                <a:cs typeface="Verdana" pitchFamily="34" charset="0"/>
              </a:rPr>
              <a:t>, Sinti/Sintize die in Oberösterreich einen festen Wohnsitz haben .</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5072599"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122024"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Säulen</a:t>
            </a:r>
            <a:endParaRPr lang="de-DE" sz="2400" dirty="0"/>
          </a:p>
        </p:txBody>
      </p:sp>
      <p:sp>
        <p:nvSpPr>
          <p:cNvPr id="6" name="Inhaltsplatzhalter 2"/>
          <p:cNvSpPr>
            <a:spLocks noGrp="1"/>
          </p:cNvSpPr>
          <p:nvPr>
            <p:ph idx="1"/>
          </p:nvPr>
        </p:nvSpPr>
        <p:spPr>
          <a:xfrm>
            <a:off x="457199" y="1181819"/>
            <a:ext cx="8005483" cy="4525963"/>
          </a:xfrm>
        </p:spPr>
        <p:txBody>
          <a:bodyPr>
            <a:normAutofit/>
          </a:bodyPr>
          <a:lstStyle/>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Einzelberatungen </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Öffentliche Veranstaltungen</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Qualifikationsmaßnahmen </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dirty="0" smtClean="0">
                <a:solidFill>
                  <a:schemeClr val="tx1">
                    <a:lumMod val="65000"/>
                    <a:lumOff val="35000"/>
                  </a:schemeClr>
                </a:solidFill>
                <a:latin typeface="Verdana" pitchFamily="34" charset="0"/>
                <a:ea typeface="Verdana" pitchFamily="34" charset="0"/>
                <a:cs typeface="Verdana" pitchFamily="34" charset="0"/>
              </a:rPr>
              <a:t>Schwerpunktarbeit Jugend / Frauen</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877865"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73284" y="6090249"/>
            <a:ext cx="2178485" cy="597600"/>
          </a:xfrm>
          <a:prstGeom prst="rect">
            <a:avLst/>
          </a:prstGeom>
          <a:noFill/>
        </p:spPr>
      </p:pic>
      <p:pic>
        <p:nvPicPr>
          <p:cNvPr id="1027"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r>
              <a:rPr lang="de-DE" sz="2200" dirty="0" smtClean="0"/>
              <a:t>Einzelberatungen</a:t>
            </a:r>
            <a:endParaRPr lang="de-DE" sz="2400" dirty="0"/>
          </a:p>
        </p:txBody>
      </p:sp>
      <p:sp>
        <p:nvSpPr>
          <p:cNvPr id="6" name="Inhaltsplatzhalter 2"/>
          <p:cNvSpPr>
            <a:spLocks noGrp="1"/>
          </p:cNvSpPr>
          <p:nvPr>
            <p:ph idx="1"/>
          </p:nvPr>
        </p:nvSpPr>
        <p:spPr>
          <a:xfrm>
            <a:off x="457199" y="1181819"/>
            <a:ext cx="8005483" cy="4525963"/>
          </a:xfrm>
        </p:spPr>
        <p:txBody>
          <a:bodyPr>
            <a:normAutofit fontScale="85000" lnSpcReduction="20000"/>
          </a:bodyPr>
          <a:lstStyle/>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ZIEL:</a:t>
            </a: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lvl="0"/>
            <a:r>
              <a:rPr lang="de-AT" sz="2400" b="1" dirty="0" smtClean="0">
                <a:solidFill>
                  <a:schemeClr val="tx1">
                    <a:lumMod val="65000"/>
                    <a:lumOff val="35000"/>
                  </a:schemeClr>
                </a:solidFill>
                <a:latin typeface="Verdana" pitchFamily="34" charset="0"/>
                <a:ea typeface="Verdana" pitchFamily="34" charset="0"/>
                <a:cs typeface="Verdana" pitchFamily="34" charset="0"/>
              </a:rPr>
              <a:t>	</a:t>
            </a:r>
          </a:p>
          <a:p>
            <a:pPr lvl="0"/>
            <a:r>
              <a:rPr lang="en-US" dirty="0" smtClean="0"/>
              <a:t>	</a:t>
            </a:r>
            <a:r>
              <a:rPr lang="en-US" sz="2600" dirty="0" smtClean="0">
                <a:solidFill>
                  <a:schemeClr val="tx1">
                    <a:lumMod val="65000"/>
                    <a:lumOff val="35000"/>
                  </a:schemeClr>
                </a:solidFill>
                <a:latin typeface="Verdana" pitchFamily="34" charset="0"/>
                <a:ea typeface="Verdana" pitchFamily="34" charset="0"/>
                <a:cs typeface="Verdana" pitchFamily="34" charset="0"/>
              </a:rPr>
              <a:t>1050 </a:t>
            </a:r>
            <a:r>
              <a:rPr lang="en-US" sz="2600" dirty="0" err="1" smtClean="0">
                <a:solidFill>
                  <a:schemeClr val="tx1">
                    <a:lumMod val="65000"/>
                    <a:lumOff val="35000"/>
                  </a:schemeClr>
                </a:solidFill>
                <a:latin typeface="Verdana" pitchFamily="34" charset="0"/>
                <a:ea typeface="Verdana" pitchFamily="34" charset="0"/>
                <a:cs typeface="Verdana" pitchFamily="34" charset="0"/>
              </a:rPr>
              <a:t>Beratungen</a:t>
            </a:r>
            <a:r>
              <a:rPr lang="en-US" sz="2600" dirty="0" smtClean="0">
                <a:solidFill>
                  <a:schemeClr val="tx1">
                    <a:lumMod val="65000"/>
                    <a:lumOff val="35000"/>
                  </a:schemeClr>
                </a:solidFill>
                <a:latin typeface="Verdana" pitchFamily="34" charset="0"/>
                <a:ea typeface="Verdana" pitchFamily="34" charset="0"/>
                <a:cs typeface="Verdana" pitchFamily="34" charset="0"/>
              </a:rPr>
              <a:t>,</a:t>
            </a:r>
            <a:r>
              <a:rPr lang="de-AT"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smtClean="0">
                <a:solidFill>
                  <a:schemeClr val="tx1">
                    <a:lumMod val="65000"/>
                    <a:lumOff val="35000"/>
                  </a:schemeClr>
                </a:solidFill>
                <a:latin typeface="Verdana" pitchFamily="34" charset="0"/>
                <a:ea typeface="Verdana" pitchFamily="34" charset="0"/>
                <a:cs typeface="Verdana" pitchFamily="34" charset="0"/>
              </a:rPr>
              <a:t>105 </a:t>
            </a:r>
            <a:r>
              <a:rPr lang="en-US" sz="2600" dirty="0" err="1" smtClean="0">
                <a:solidFill>
                  <a:schemeClr val="tx1">
                    <a:lumMod val="65000"/>
                    <a:lumOff val="35000"/>
                  </a:schemeClr>
                </a:solidFill>
                <a:latin typeface="Verdana" pitchFamily="34" charset="0"/>
                <a:ea typeface="Verdana" pitchFamily="34" charset="0"/>
                <a:cs typeface="Verdana" pitchFamily="34" charset="0"/>
              </a:rPr>
              <a:t>Bewerbungsprozesse</a:t>
            </a:r>
            <a:r>
              <a:rPr lang="en-US" sz="2600" dirty="0" smtClean="0">
                <a:solidFill>
                  <a:schemeClr val="tx1">
                    <a:lumMod val="65000"/>
                    <a:lumOff val="35000"/>
                  </a:schemeClr>
                </a:solidFill>
                <a:latin typeface="Verdana" pitchFamily="34" charset="0"/>
                <a:ea typeface="Verdana" pitchFamily="34" charset="0"/>
                <a:cs typeface="Verdana" pitchFamily="34" charset="0"/>
              </a:rPr>
              <a:t>,</a:t>
            </a:r>
            <a:endParaRPr lang="de-AT" sz="2600" dirty="0" smtClean="0">
              <a:solidFill>
                <a:schemeClr val="tx1">
                  <a:lumMod val="65000"/>
                  <a:lumOff val="35000"/>
                </a:schemeClr>
              </a:solidFill>
              <a:latin typeface="Verdana" pitchFamily="34" charset="0"/>
              <a:ea typeface="Verdana" pitchFamily="34" charset="0"/>
              <a:cs typeface="Verdana" pitchFamily="34" charset="0"/>
            </a:endParaRPr>
          </a:p>
          <a:p>
            <a:pPr lvl="0"/>
            <a:r>
              <a:rPr lang="en-US" sz="2600" dirty="0" smtClean="0">
                <a:solidFill>
                  <a:schemeClr val="tx1">
                    <a:lumMod val="65000"/>
                    <a:lumOff val="35000"/>
                  </a:schemeClr>
                </a:solidFill>
                <a:latin typeface="Verdana" pitchFamily="34" charset="0"/>
                <a:ea typeface="Verdana" pitchFamily="34" charset="0"/>
                <a:cs typeface="Verdana" pitchFamily="34" charset="0"/>
              </a:rPr>
              <a:t>	175 KlientInnen</a:t>
            </a:r>
            <a:endParaRPr lang="de-AT"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b="1"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WEG: </a:t>
            </a: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muttersprachliche</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Beratungen</a:t>
            </a:r>
            <a:endParaRPr lang="en-US"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in 7 </a:t>
            </a:r>
            <a:r>
              <a:rPr lang="en-US" sz="2600" dirty="0" err="1" smtClean="0">
                <a:solidFill>
                  <a:schemeClr val="tx1">
                    <a:lumMod val="65000"/>
                    <a:lumOff val="35000"/>
                  </a:schemeClr>
                </a:solidFill>
                <a:latin typeface="Verdana" pitchFamily="34" charset="0"/>
                <a:ea typeface="Verdana" pitchFamily="34" charset="0"/>
                <a:cs typeface="Verdana" pitchFamily="34" charset="0"/>
              </a:rPr>
              <a:t>Sprachen</a:t>
            </a:r>
            <a:endParaRPr lang="en-US"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Vielschichtigkeit</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der</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Problemstellungen</a:t>
            </a:r>
            <a:endParaRPr lang="en-US"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Holistischer</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Ansatz</a:t>
            </a:r>
            <a:r>
              <a:rPr lang="en-US" sz="2600" dirty="0" smtClean="0">
                <a:solidFill>
                  <a:schemeClr val="tx1">
                    <a:lumMod val="65000"/>
                    <a:lumOff val="35000"/>
                  </a:schemeClr>
                </a:solidFill>
                <a:latin typeface="Verdana" pitchFamily="34" charset="0"/>
                <a:ea typeface="Verdana" pitchFamily="34" charset="0"/>
                <a:cs typeface="Verdana" pitchFamily="34" charset="0"/>
              </a:rPr>
              <a:t>   	</a:t>
            </a: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intensive </a:t>
            </a:r>
            <a:r>
              <a:rPr lang="en-US" sz="2600" dirty="0" err="1" smtClean="0">
                <a:solidFill>
                  <a:schemeClr val="tx1">
                    <a:lumMod val="65000"/>
                    <a:lumOff val="35000"/>
                  </a:schemeClr>
                </a:solidFill>
                <a:latin typeface="Verdana" pitchFamily="34" charset="0"/>
                <a:ea typeface="Verdana" pitchFamily="34" charset="0"/>
                <a:cs typeface="Verdana" pitchFamily="34" charset="0"/>
              </a:rPr>
              <a:t>Jobcoaching</a:t>
            </a:r>
            <a:endParaRPr lang="en-US"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en-US" sz="2600" dirty="0" smtClean="0">
                <a:solidFill>
                  <a:schemeClr val="tx1">
                    <a:lumMod val="65000"/>
                    <a:lumOff val="35000"/>
                  </a:schemeClr>
                </a:solidFill>
                <a:latin typeface="Verdana" pitchFamily="34" charset="0"/>
                <a:ea typeface="Verdana" pitchFamily="34" charset="0"/>
                <a:cs typeface="Verdana" pitchFamily="34" charset="0"/>
              </a:rPr>
              <a:t>- Intensive </a:t>
            </a:r>
            <a:r>
              <a:rPr lang="en-US" sz="2600" dirty="0" err="1" smtClean="0">
                <a:solidFill>
                  <a:schemeClr val="tx1">
                    <a:lumMod val="65000"/>
                    <a:lumOff val="35000"/>
                  </a:schemeClr>
                </a:solidFill>
                <a:latin typeface="Verdana" pitchFamily="34" charset="0"/>
                <a:ea typeface="Verdana" pitchFamily="34" charset="0"/>
                <a:cs typeface="Verdana" pitchFamily="34" charset="0"/>
              </a:rPr>
              <a:t>Einzeltrainings</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für</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Vorstellungsgespräche</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persönliches</a:t>
            </a:r>
            <a:r>
              <a:rPr lang="en-US" sz="2600" dirty="0" smtClean="0">
                <a:solidFill>
                  <a:schemeClr val="tx1">
                    <a:lumMod val="65000"/>
                    <a:lumOff val="35000"/>
                  </a:schemeClr>
                </a:solidFill>
                <a:latin typeface="Verdana" pitchFamily="34" charset="0"/>
                <a:ea typeface="Verdana" pitchFamily="34" charset="0"/>
                <a:cs typeface="Verdana" pitchFamily="34" charset="0"/>
              </a:rPr>
              <a:t> </a:t>
            </a:r>
            <a:r>
              <a:rPr lang="en-US" sz="2600" dirty="0" err="1" smtClean="0">
                <a:solidFill>
                  <a:schemeClr val="tx1">
                    <a:lumMod val="65000"/>
                    <a:lumOff val="35000"/>
                  </a:schemeClr>
                </a:solidFill>
                <a:latin typeface="Verdana" pitchFamily="34" charset="0"/>
                <a:ea typeface="Verdana" pitchFamily="34" charset="0"/>
                <a:cs typeface="Verdana" pitchFamily="34" charset="0"/>
              </a:rPr>
              <a:t>Auftreten</a:t>
            </a:r>
            <a:endParaRPr lang="en-US" sz="26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endParaRPr lang="en-US" sz="2400" dirty="0" smtClean="0"/>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920199"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5905551"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705" y="465826"/>
            <a:ext cx="8544757" cy="915807"/>
          </a:xfrm>
        </p:spPr>
        <p:txBody>
          <a:bodyPr>
            <a:normAutofit/>
          </a:bodyPr>
          <a:lstStyle/>
          <a:p>
            <a:pPr lvl="1" algn="l" defTabSz="457200" rtl="0">
              <a:spcBef>
                <a:spcPct val="0"/>
              </a:spcBef>
            </a:pPr>
            <a:r>
              <a:rPr lang="de-AT" sz="2400" b="1" dirty="0" smtClean="0">
                <a:solidFill>
                  <a:schemeClr val="tx1">
                    <a:lumMod val="65000"/>
                    <a:lumOff val="35000"/>
                  </a:schemeClr>
                </a:solidFill>
                <a:latin typeface="Verdana" pitchFamily="34" charset="0"/>
                <a:ea typeface="Verdana" pitchFamily="34" charset="0"/>
                <a:cs typeface="Verdana" pitchFamily="34" charset="0"/>
              </a:rPr>
              <a:t>Öffentliche Veranstaltungen</a:t>
            </a:r>
            <a:br>
              <a:rPr lang="de-AT" sz="2400" b="1" dirty="0" smtClean="0">
                <a:solidFill>
                  <a:schemeClr val="tx1">
                    <a:lumMod val="65000"/>
                    <a:lumOff val="35000"/>
                  </a:schemeClr>
                </a:solidFill>
                <a:latin typeface="Verdana" pitchFamily="34" charset="0"/>
                <a:ea typeface="Verdana" pitchFamily="34" charset="0"/>
                <a:cs typeface="Verdana" pitchFamily="34" charset="0"/>
              </a:rPr>
            </a:br>
            <a:endParaRPr lang="de-DE" sz="2400" dirty="0"/>
          </a:p>
        </p:txBody>
      </p:sp>
      <p:sp>
        <p:nvSpPr>
          <p:cNvPr id="6" name="Inhaltsplatzhalter 2"/>
          <p:cNvSpPr>
            <a:spLocks noGrp="1"/>
          </p:cNvSpPr>
          <p:nvPr>
            <p:ph idx="1"/>
          </p:nvPr>
        </p:nvSpPr>
        <p:spPr>
          <a:xfrm>
            <a:off x="457199" y="1181819"/>
            <a:ext cx="8005483" cy="4525963"/>
          </a:xfrm>
        </p:spPr>
        <p:txBody>
          <a:bodyPr>
            <a:normAutofit fontScale="85000" lnSpcReduction="20000"/>
          </a:bodyPr>
          <a:lstStyle/>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ZIEL:</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3 </a:t>
            </a:r>
            <a:r>
              <a:rPr lang="de-AT" sz="2400" dirty="0" err="1" smtClean="0">
                <a:solidFill>
                  <a:schemeClr val="tx1">
                    <a:lumMod val="65000"/>
                    <a:lumOff val="35000"/>
                  </a:schemeClr>
                </a:solidFill>
                <a:latin typeface="Verdana" pitchFamily="34" charset="0"/>
                <a:ea typeface="Verdana" pitchFamily="34" charset="0"/>
                <a:cs typeface="Verdana" pitchFamily="34" charset="0"/>
              </a:rPr>
              <a:t>Infotainmentveranstaltungen</a:t>
            </a: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3 öffentliche Veranstaltungen</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2 Gedenkfahrten</a:t>
            </a:r>
          </a:p>
          <a:p>
            <a:pPr marL="627063" lvl="1" indent="-169863"/>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r>
              <a:rPr lang="de-AT" sz="2400" b="1" dirty="0" smtClean="0">
                <a:solidFill>
                  <a:schemeClr val="tx1">
                    <a:lumMod val="65000"/>
                    <a:lumOff val="35000"/>
                  </a:schemeClr>
                </a:solidFill>
                <a:latin typeface="Verdana" pitchFamily="34" charset="0"/>
                <a:ea typeface="Verdana" pitchFamily="34" charset="0"/>
                <a:cs typeface="Verdana" pitchFamily="34" charset="0"/>
              </a:rPr>
              <a:t>WEG: </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Jährliche große Veranstaltung, Musik &amp; Kunst, für Roma und Mehrheitsbevölkerung, verbindend</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geplante Veranstaltung in Linzer Freikirche, engagierter Pastor. </a:t>
            </a:r>
          </a:p>
          <a:p>
            <a:pPr marL="627063" lvl="1" indent="-169863"/>
            <a:r>
              <a:rPr lang="de-AT" sz="2400" dirty="0" err="1" smtClean="0">
                <a:solidFill>
                  <a:schemeClr val="tx1">
                    <a:lumMod val="65000"/>
                    <a:lumOff val="35000"/>
                  </a:schemeClr>
                </a:solidFill>
                <a:latin typeface="Verdana" pitchFamily="34" charset="0"/>
                <a:ea typeface="Verdana" pitchFamily="34" charset="0"/>
                <a:cs typeface="Verdana" pitchFamily="34" charset="0"/>
              </a:rPr>
              <a:t>Infotainmentveranstaltung</a:t>
            </a:r>
            <a:r>
              <a:rPr lang="de-AT" sz="2400" dirty="0" smtClean="0">
                <a:solidFill>
                  <a:schemeClr val="tx1">
                    <a:lumMod val="65000"/>
                    <a:lumOff val="35000"/>
                  </a:schemeClr>
                </a:solidFill>
                <a:latin typeface="Verdana" pitchFamily="34" charset="0"/>
                <a:ea typeface="Verdana" pitchFamily="34" charset="0"/>
                <a:cs typeface="Verdana" pitchFamily="34" charset="0"/>
              </a:rPr>
              <a:t> von Roma – Peer in den Bezirken</a:t>
            </a:r>
          </a:p>
          <a:p>
            <a:pPr marL="627063" lvl="1" indent="-169863"/>
            <a:r>
              <a:rPr lang="de-AT" sz="2400" dirty="0" smtClean="0">
                <a:solidFill>
                  <a:schemeClr val="tx1">
                    <a:lumMod val="65000"/>
                    <a:lumOff val="35000"/>
                  </a:schemeClr>
                </a:solidFill>
                <a:latin typeface="Verdana" pitchFamily="34" charset="0"/>
                <a:ea typeface="Verdana" pitchFamily="34" charset="0"/>
                <a:cs typeface="Verdana" pitchFamily="34" charset="0"/>
              </a:rPr>
              <a:t>Gedenkfahrten nach Mauthausen und/oder Ausschwitz</a:t>
            </a: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pPr marL="627063" lvl="1" indent="-169863">
              <a:buFont typeface="Wingdings" pitchFamily="2" charset="2"/>
              <a:buChar char="§"/>
            </a:pPr>
            <a:endParaRPr lang="de-AT" sz="2400" dirty="0" smtClean="0">
              <a:solidFill>
                <a:schemeClr val="tx1">
                  <a:lumMod val="65000"/>
                  <a:lumOff val="35000"/>
                </a:schemeClr>
              </a:solidFill>
              <a:latin typeface="Verdana" pitchFamily="34" charset="0"/>
              <a:ea typeface="Verdana" pitchFamily="34" charset="0"/>
              <a:cs typeface="Verdana" pitchFamily="34" charset="0"/>
            </a:endParaRPr>
          </a:p>
          <a:p>
            <a:endParaRPr lang="de-DE" dirty="0"/>
          </a:p>
        </p:txBody>
      </p:sp>
      <p:sp>
        <p:nvSpPr>
          <p:cNvPr id="4" name="Textfeld 3"/>
          <p:cNvSpPr txBox="1"/>
          <p:nvPr/>
        </p:nvSpPr>
        <p:spPr>
          <a:xfrm>
            <a:off x="3735238" y="5813250"/>
            <a:ext cx="4986068" cy="461665"/>
          </a:xfrm>
          <a:prstGeom prst="rect">
            <a:avLst/>
          </a:prstGeom>
          <a:noFill/>
        </p:spPr>
        <p:txBody>
          <a:bodyPr wrap="square" rtlCol="0">
            <a:spAutoFit/>
          </a:bodyPr>
          <a:lstStyle/>
          <a:p>
            <a:r>
              <a:rPr lang="de-AT" sz="1200" dirty="0" smtClean="0"/>
              <a:t>Das Projekt Amari Buki – unsere Arbeit wird aus Mitteln des ESF und BMASGK finanziert.</a:t>
            </a:r>
            <a:endParaRPr lang="de-AT" sz="1200" dirty="0"/>
          </a:p>
        </p:txBody>
      </p:sp>
      <p:pic>
        <p:nvPicPr>
          <p:cNvPr id="5" name="Picture 5" descr="X:\Michi\Administratives\Logos\2016 Europäischer-Sozialfonds-Vektor-farbig-RGB.png"/>
          <p:cNvPicPr>
            <a:picLocks noChangeAspect="1" noChangeArrowheads="1"/>
          </p:cNvPicPr>
          <p:nvPr/>
        </p:nvPicPr>
        <p:blipFill>
          <a:blip r:embed="rId2"/>
          <a:srcRect/>
          <a:stretch>
            <a:fillRect/>
          </a:stretch>
        </p:blipFill>
        <p:spPr bwMode="auto">
          <a:xfrm>
            <a:off x="4877865" y="6090249"/>
            <a:ext cx="672085" cy="597600"/>
          </a:xfrm>
          <a:prstGeom prst="rect">
            <a:avLst/>
          </a:prstGeom>
          <a:noFill/>
        </p:spPr>
      </p:pic>
      <p:pic>
        <p:nvPicPr>
          <p:cNvPr id="7" name="Picture 6" descr="X:\neues Logo.png"/>
          <p:cNvPicPr>
            <a:picLocks noChangeAspect="1" noChangeArrowheads="1"/>
          </p:cNvPicPr>
          <p:nvPr/>
        </p:nvPicPr>
        <p:blipFill>
          <a:blip r:embed="rId3"/>
          <a:srcRect/>
          <a:stretch>
            <a:fillRect/>
          </a:stretch>
        </p:blipFill>
        <p:spPr bwMode="auto">
          <a:xfrm>
            <a:off x="6413550" y="6090249"/>
            <a:ext cx="2178485" cy="597600"/>
          </a:xfrm>
          <a:prstGeom prst="rect">
            <a:avLst/>
          </a:prstGeom>
          <a:noFill/>
        </p:spPr>
      </p:pic>
      <p:pic>
        <p:nvPicPr>
          <p:cNvPr id="9" name="Picture 3" descr="M:\AMARI BUKI\Logos\Amari Buki Logo.jpg"/>
          <p:cNvPicPr>
            <a:picLocks noChangeAspect="1" noChangeArrowheads="1"/>
          </p:cNvPicPr>
          <p:nvPr/>
        </p:nvPicPr>
        <p:blipFill>
          <a:blip r:embed="rId4"/>
          <a:srcRect/>
          <a:stretch>
            <a:fillRect/>
          </a:stretch>
        </p:blipFill>
        <p:spPr bwMode="auto">
          <a:xfrm>
            <a:off x="6311327" y="222414"/>
            <a:ext cx="494242" cy="486824"/>
          </a:xfrm>
          <a:prstGeom prst="rect">
            <a:avLst/>
          </a:prstGeom>
          <a:noFill/>
        </p:spPr>
      </p:pic>
    </p:spTree>
    <p:extLst>
      <p:ext uri="{BB962C8B-B14F-4D97-AF65-F5344CB8AC3E}">
        <p14:creationId xmlns:p14="http://schemas.microsoft.com/office/powerpoint/2010/main" val="3526143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f:fields xmlns:f="http://schemas.fabasoft.com/folio/2007/fields">
  <f:record>
    <f:field ref="objname" par="" text="Präsentation Projekt Amari Buki Volkshilfe OOE" edit="true"/>
    <f:field ref="objsubject" par="" text="" edit="true"/>
    <f:field ref="objcreatedby" par="" text="PRINZ, Christian"/>
    <f:field ref="objcreatedat" par="" date="2019-09-16T10:45:10" text="16.09.2019 10:45:10"/>
    <f:field ref="objchangedby" par="" text="PRINZ, Christian"/>
    <f:field ref="objmodifiedat" par="" date="2019-09-17T06:51:15" text="17.09.2019 06:51:15"/>
    <f:field ref="doc_FSCFOLIO_1_1001_FieldDocumentNumber" par="" text=""/>
    <f:field ref="doc_FSCFOLIO_1_1001_FieldSubject" par="" text="" edit="true"/>
    <f:field ref="FSCFOLIO_1_1001_FieldCurrentUser" par="" text="Mag. Sara GRUMBACH, LLM.oec."/>
    <f:field ref="CCAPRECONFIG_15_1001_Objektname" par="" text="Präsentation Projekt Amari Buki Volkshilfe OOE" edit="true"/>
    <f:field ref="CCAPRECONFIG_15_1001_Objektname" par="" text="Präsentation Projekt Amari Buki Volkshilfe OOE" edit="true"/>
    <f:field ref="EIBPRECONFIG_1_1001_FieldEIBAttachments" par="" text=""/>
    <f:field ref="EIBPRECONFIG_1_1001_FieldEIBNextFiles" par="" text=""/>
    <f:field ref="EIBPRECONFIG_1_1001_FieldEIBPreviousFiles" par="" text="BKA-672.685/0024-IV/13/2019"/>
    <f:field ref="EIBPRECONFIG_1_1001_FieldEIBRelatedFiles" par="" text=""/>
    <f:field ref="EIBPRECONFIG_1_1001_FieldEIBCompletedOrdinals" par="" text=""/>
    <f:field ref="EIBPRECONFIG_1_1001_FieldEIBOUAddr" par="" text="Ballhausplatz 2, 1010 Wien"/>
    <f:field ref="EIBPRECONFIG_1_1001_FieldEIBRecipients" par="" text=""/>
    <f:field ref="EIBPRECONFIG_1_1001_FieldEIBSignatures" par="" text=""/>
    <f:field ref="EIBPRECONFIG_1_1001_FieldCCAAddrAbschriftsbemerkung" par="" text=""/>
    <f:field ref="EIBPRECONFIG_1_1001_FieldCCAAddrAdresse" par="" text=""/>
    <f:field ref="EIBPRECONFIG_1_1001_FieldCCAAddrPostalischeAdresse" par="" text=""/>
    <f:field ref="EIBPRECONFIG_1_1001_FieldCCAIncomingSubject" par="" text=""/>
    <f:field ref="EIBPRECONFIG_1_1001_FieldCCAPersonalSubjAddress" par="" text=""/>
    <f:field ref="EIBPRECONFIG_1_1001_FieldCCASubfileSubject" par="" text=""/>
    <f:field ref="EIBPRECONFIG_1_1001_FieldCCASubject" par="" text="EU-Roma, 23. Roma Dialogplattform „Präsentation neue ESF Projekte“  – Vorbereitung, Materialien"/>
    <f:field ref="EIBVFGH_15_1700_FieldPartPlaintiffList" par="" text=""/>
    <f:field ref="EIBVFGH_15_1700_FieldGoesOutToList" par="" text=""/>
  </f:record>
  <f:display par="" text="Allgemein">
    <f:field ref="objname" text="Name"/>
    <f:field ref="objsubject" text="Anmerkungen"/>
    <f:field ref="objcreatedby" text="Erzeugt von"/>
    <f:field ref="objcreatedat" text="Erzeugt am/um"/>
    <f:field ref="objchangedby" text="Letzte Änderung von"/>
    <f:field ref="objmodifiedat" text="Letzte Änderung am/um"/>
    <f:field ref="FSCFOLIO_1_1001_FieldCurrentUser" text="Aktueller Benutzer"/>
    <f:field ref="CCAPRECONFIG_15_1001_Objektname" text="Objektname"/>
    <f:field ref="EIBPRECONFIG_1_1001_FieldEIBAttachments" text="Beilagen"/>
    <f:field ref="EIBPRECONFIG_1_1001_FieldEIBNextFiles" text="Nachzahlen"/>
    <f:field ref="EIBPRECONFIG_1_1001_FieldEIBPreviousFiles" text="Vorzahlen"/>
    <f:field ref="EIBPRECONFIG_1_1001_FieldEIBRelatedFiles" text="Bezugszahlen"/>
    <f:field ref="EIBPRECONFIG_1_1001_FieldEIBCompletedOrdinals" text="Miterledigte Akten"/>
    <f:field ref="EIBPRECONFIG_1_1001_FieldEIBOUAddr" text="Adresse der OE"/>
    <f:field ref="EIBPRECONFIG_1_1001_FieldEIBRecipients" text="Empfänger"/>
    <f:field ref="EIBPRECONFIG_1_1001_FieldEIBSignatures" text="Unterschriften"/>
    <f:field ref="EIBPRECONFIG_1_1001_FieldCCAAddrAbschriftsbemerkung" text="Abschriftsbemerkung"/>
    <f:field ref="EIBPRECONFIG_1_1001_FieldCCAAddrAdresse" text="Adresse"/>
    <f:field ref="EIBPRECONFIG_1_1001_FieldCCAAddrPostalischeAdresse" text="PostalischeAdresse"/>
    <f:field ref="EIBPRECONFIG_1_1001_FieldCCAIncomingSubject" text="EST-Betreff"/>
    <f:field ref="EIBPRECONFIG_1_1001_FieldCCAPersonalSubjAddress" text="Adresse (Namenszahl)"/>
    <f:field ref="EIBPRECONFIG_1_1001_FieldCCASubfileSubject" text="Betreff des Geschäftsstücks"/>
    <f:field ref="EIBPRECONFIG_1_1001_FieldCCASubject" text="Gegenstand"/>
    <f:field ref="EIBVFGH_15_1700_FieldPartPlaintiffList" text="Liste der Antragsteller"/>
    <f:field ref="EIBVFGH_15_1700_FieldGoesOutToList" text="Ergeht an Liste"/>
  </f:display>
  <f:display par="" text="Serienbrief">
    <f:field ref="doc_FSCFOLIO_1_1001_FieldDocumentNumber" text="Dokument Nummer"/>
    <f:field ref="doc_FSCFOLIO_1_1001_FieldSubject" text="Betreff"/>
  </f:display>
</f:fields>
</file>

<file path=customXml/itemProps1.xml><?xml version="1.0" encoding="utf-8"?>
<ds:datastoreItem xmlns:ds="http://schemas.openxmlformats.org/officeDocument/2006/customXml" ds:itemID="{4E8A9591-F074-446B-902F-511FF79C122F}">
  <ds:schemaRefs>
    <ds:schemaRef ds:uri="http://schemas.fabasoft.com/folio/2007/fields"/>
  </ds:schemaRefs>
</ds:datastoreItem>
</file>

<file path=docProps/app.xml><?xml version="1.0" encoding="utf-8"?>
<Properties xmlns="http://schemas.openxmlformats.org/officeDocument/2006/extended-properties" xmlns:vt="http://schemas.openxmlformats.org/officeDocument/2006/docPropsVTypes">
  <Template>Standarddesign.thmx</Template>
  <TotalTime>0</TotalTime>
  <Words>695</Words>
  <Application>Microsoft Office PowerPoint</Application>
  <PresentationFormat>Bildschirmpräsentation (4:3)</PresentationFormat>
  <Paragraphs>233</Paragraphs>
  <Slides>15</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15</vt:i4>
      </vt:variant>
    </vt:vector>
  </HeadingPairs>
  <TitlesOfParts>
    <vt:vector size="22" baseType="lpstr">
      <vt:lpstr>Arial</vt:lpstr>
      <vt:lpstr>Calibri</vt:lpstr>
      <vt:lpstr>Lucida Grande</vt:lpstr>
      <vt:lpstr>Verdana</vt:lpstr>
      <vt:lpstr>Wingdings</vt:lpstr>
      <vt:lpstr>Zapf Dingbats</vt:lpstr>
      <vt:lpstr>Standarddesign</vt:lpstr>
      <vt:lpstr>PowerPoint-Präsentation</vt:lpstr>
      <vt:lpstr>Anna Luger - Stoica</vt:lpstr>
      <vt:lpstr>Projektträger</vt:lpstr>
      <vt:lpstr>Finanzierung</vt:lpstr>
      <vt:lpstr>Ausgangslage Roma und Sinti in Oberösterreich</vt:lpstr>
      <vt:lpstr>Laufzeit und Zielgruppe</vt:lpstr>
      <vt:lpstr>Säulen</vt:lpstr>
      <vt:lpstr>Einzelberatungen</vt:lpstr>
      <vt:lpstr>Öffentliche Veranstaltungen </vt:lpstr>
      <vt:lpstr>Qualifikationsmaßnahmen </vt:lpstr>
      <vt:lpstr>Schwerpunktarbeit Jugend, Social Media</vt:lpstr>
      <vt:lpstr>Peer Projekt, Projekte</vt:lpstr>
      <vt:lpstr>Schwerpunkt Frauen</vt:lpstr>
      <vt:lpstr>Derzeitiger Projektstand</vt:lpstr>
      <vt:lpstr>PowerPoint-Präsentation</vt:lpstr>
    </vt:vector>
  </TitlesOfParts>
  <Company>Volkshilfe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 Amari Buki </dc:title>
  <dc:creator>Volkshilfe</dc:creator>
  <cp:lastModifiedBy>MÖTZ, Manuel</cp:lastModifiedBy>
  <cp:revision>211</cp:revision>
  <dcterms:created xsi:type="dcterms:W3CDTF">2016-02-18T16:02:05Z</dcterms:created>
  <dcterms:modified xsi:type="dcterms:W3CDTF">2019-09-18T11:59:19Z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SC#EIBPRECONFIG@1.1001:EIBInternalApprovedAt">
    <vt:lpwstr/>
  </property>
  <property fmtid="{D5CDD505-2E9C-101B-9397-08002B2CF9AE}" pid="3" name="FSC#EIBPRECONFIG@1.1001:EIBInternalApprovedBy">
    <vt:lpwstr/>
  </property>
  <property fmtid="{D5CDD505-2E9C-101B-9397-08002B2CF9AE}" pid="4" name="FSC#EIBPRECONFIG@1.1001:EIBInternalApprovedByPostTitle">
    <vt:lpwstr/>
  </property>
  <property fmtid="{D5CDD505-2E9C-101B-9397-08002B2CF9AE}" pid="5" name="FSC#EIBPRECONFIG@1.1001:EIBSettlementApprovedBy">
    <vt:lpwstr/>
  </property>
  <property fmtid="{D5CDD505-2E9C-101B-9397-08002B2CF9AE}" pid="6" name="FSC#EIBPRECONFIG@1.1001:EIBSettlementApprovedByPostTitle">
    <vt:lpwstr/>
  </property>
  <property fmtid="{D5CDD505-2E9C-101B-9397-08002B2CF9AE}" pid="7" name="FSC#EIBPRECONFIG@1.1001:EIBApprovedAt">
    <vt:lpwstr/>
  </property>
  <property fmtid="{D5CDD505-2E9C-101B-9397-08002B2CF9AE}" pid="8" name="FSC#EIBPRECONFIG@1.1001:EIBApprovedBy">
    <vt:lpwstr/>
  </property>
  <property fmtid="{D5CDD505-2E9C-101B-9397-08002B2CF9AE}" pid="9" name="FSC#EIBPRECONFIG@1.1001:EIBApprovedBySubst">
    <vt:lpwstr/>
  </property>
  <property fmtid="{D5CDD505-2E9C-101B-9397-08002B2CF9AE}" pid="10" name="FSC#EIBPRECONFIG@1.1001:EIBApprovedByTitle">
    <vt:lpwstr/>
  </property>
  <property fmtid="{D5CDD505-2E9C-101B-9397-08002B2CF9AE}" pid="11" name="FSC#EIBPRECONFIG@1.1001:EIBApprovedByPostTitle">
    <vt:lpwstr/>
  </property>
  <property fmtid="{D5CDD505-2E9C-101B-9397-08002B2CF9AE}" pid="12" name="FSC#EIBPRECONFIG@1.1001:EIBDepartment">
    <vt:lpwstr>BKA - IV/13 (Volksgruppenangelegenheiten)</vt:lpwstr>
  </property>
  <property fmtid="{D5CDD505-2E9C-101B-9397-08002B2CF9AE}" pid="13" name="FSC#EIBPRECONFIG@1.1001:EIBDispatchedBy">
    <vt:lpwstr/>
  </property>
  <property fmtid="{D5CDD505-2E9C-101B-9397-08002B2CF9AE}" pid="14" name="FSC#EIBPRECONFIG@1.1001:EIBDispatchedByPostTitle">
    <vt:lpwstr/>
  </property>
  <property fmtid="{D5CDD505-2E9C-101B-9397-08002B2CF9AE}" pid="15" name="FSC#EIBPRECONFIG@1.1001:ExtRefInc">
    <vt:lpwstr/>
  </property>
  <property fmtid="{D5CDD505-2E9C-101B-9397-08002B2CF9AE}" pid="16" name="FSC#EIBPRECONFIG@1.1001:IncomingAddrdate">
    <vt:lpwstr/>
  </property>
  <property fmtid="{D5CDD505-2E9C-101B-9397-08002B2CF9AE}" pid="17" name="FSC#EIBPRECONFIG@1.1001:IncomingDelivery">
    <vt:lpwstr/>
  </property>
  <property fmtid="{D5CDD505-2E9C-101B-9397-08002B2CF9AE}" pid="18" name="FSC#EIBPRECONFIG@1.1001:OwnerEmail">
    <vt:lpwstr>christian.prinz@bka.gv.at</vt:lpwstr>
  </property>
  <property fmtid="{D5CDD505-2E9C-101B-9397-08002B2CF9AE}" pid="19" name="FSC#EIBPRECONFIG@1.1001:OUEmail">
    <vt:lpwstr>volksgruppen@bka.gv.at</vt:lpwstr>
  </property>
  <property fmtid="{D5CDD505-2E9C-101B-9397-08002B2CF9AE}" pid="20" name="FSC#EIBPRECONFIG@1.1001:OwnerGender">
    <vt:lpwstr>Männlich</vt:lpwstr>
  </property>
  <property fmtid="{D5CDD505-2E9C-101B-9397-08002B2CF9AE}" pid="21" name="FSC#EIBPRECONFIG@1.1001:Priority">
    <vt:lpwstr>Nein</vt:lpwstr>
  </property>
  <property fmtid="{D5CDD505-2E9C-101B-9397-08002B2CF9AE}" pid="22" name="FSC#EIBPRECONFIG@1.1001:PreviousFiles">
    <vt:lpwstr>BKA-672.685/0024-IV/13/2019</vt:lpwstr>
  </property>
  <property fmtid="{D5CDD505-2E9C-101B-9397-08002B2CF9AE}" pid="23" name="FSC#EIBPRECONFIG@1.1001:NextFiles">
    <vt:lpwstr/>
  </property>
  <property fmtid="{D5CDD505-2E9C-101B-9397-08002B2CF9AE}" pid="24" name="FSC#EIBPRECONFIG@1.1001:RelatedFiles">
    <vt:lpwstr/>
  </property>
  <property fmtid="{D5CDD505-2E9C-101B-9397-08002B2CF9AE}" pid="25" name="FSC#EIBPRECONFIG@1.1001:CompletedOrdinals">
    <vt:lpwstr/>
  </property>
  <property fmtid="{D5CDD505-2E9C-101B-9397-08002B2CF9AE}" pid="26" name="FSC#EIBPRECONFIG@1.1001:NrAttachments">
    <vt:lpwstr/>
  </property>
  <property fmtid="{D5CDD505-2E9C-101B-9397-08002B2CF9AE}" pid="27" name="FSC#EIBPRECONFIG@1.1001:Attachments">
    <vt:lpwstr/>
  </property>
  <property fmtid="{D5CDD505-2E9C-101B-9397-08002B2CF9AE}" pid="28" name="FSC#EIBPRECONFIG@1.1001:SubjectArea">
    <vt:lpwstr>EU Roma</vt:lpwstr>
  </property>
  <property fmtid="{D5CDD505-2E9C-101B-9397-08002B2CF9AE}" pid="29" name="FSC#EIBPRECONFIG@1.1001:Recipients">
    <vt:lpwstr/>
  </property>
  <property fmtid="{D5CDD505-2E9C-101B-9397-08002B2CF9AE}" pid="30" name="FSC#EIBPRECONFIG@1.1001:Classified">
    <vt:lpwstr/>
  </property>
  <property fmtid="{D5CDD505-2E9C-101B-9397-08002B2CF9AE}" pid="31" name="FSC#EIBPRECONFIG@1.1001:Deadline">
    <vt:lpwstr/>
  </property>
  <property fmtid="{D5CDD505-2E9C-101B-9397-08002B2CF9AE}" pid="32" name="FSC#EIBPRECONFIG@1.1001:SettlementSubj">
    <vt:lpwstr/>
  </property>
  <property fmtid="{D5CDD505-2E9C-101B-9397-08002B2CF9AE}" pid="33" name="FSC#EIBPRECONFIG@1.1001:OUAddr">
    <vt:lpwstr>Ballhausplatz 2, 1010 Wien</vt:lpwstr>
  </property>
  <property fmtid="{D5CDD505-2E9C-101B-9397-08002B2CF9AE}" pid="34" name="FSC#EIBPRECONFIG@1.1001:OUDescr">
    <vt:lpwstr/>
  </property>
  <property fmtid="{D5CDD505-2E9C-101B-9397-08002B2CF9AE}" pid="35" name="FSC#EIBPRECONFIG@1.1001:Signatures">
    <vt:lpwstr/>
  </property>
  <property fmtid="{D5CDD505-2E9C-101B-9397-08002B2CF9AE}" pid="36" name="FSC#EIBPRECONFIG@1.1001:currentuser">
    <vt:lpwstr>COO.3000.100.1.615562</vt:lpwstr>
  </property>
  <property fmtid="{D5CDD505-2E9C-101B-9397-08002B2CF9AE}" pid="37" name="FSC#EIBPRECONFIG@1.1001:currentuserrolegroup">
    <vt:lpwstr>COO.3000.100.1.570809</vt:lpwstr>
  </property>
  <property fmtid="{D5CDD505-2E9C-101B-9397-08002B2CF9AE}" pid="38" name="FSC#EIBPRECONFIG@1.1001:currentuserroleposition">
    <vt:lpwstr>COO.1.1001.1.4328</vt:lpwstr>
  </property>
  <property fmtid="{D5CDD505-2E9C-101B-9397-08002B2CF9AE}" pid="39" name="FSC#EIBPRECONFIG@1.1001:currentuserroot">
    <vt:lpwstr>COO.3000.101.27.3148854</vt:lpwstr>
  </property>
  <property fmtid="{D5CDD505-2E9C-101B-9397-08002B2CF9AE}" pid="40" name="FSC#EIBPRECONFIG@1.1001:toplevelobject">
    <vt:lpwstr>COO.3000.101.25.7129240</vt:lpwstr>
  </property>
  <property fmtid="{D5CDD505-2E9C-101B-9397-08002B2CF9AE}" pid="41" name="FSC#EIBPRECONFIG@1.1001:objchangedby">
    <vt:lpwstr>Christian PRINZ</vt:lpwstr>
  </property>
  <property fmtid="{D5CDD505-2E9C-101B-9397-08002B2CF9AE}" pid="42" name="FSC#EIBPRECONFIG@1.1001:objchangedbyPostTitle">
    <vt:lpwstr/>
  </property>
  <property fmtid="{D5CDD505-2E9C-101B-9397-08002B2CF9AE}" pid="43" name="FSC#EIBPRECONFIG@1.1001:objchangedat">
    <vt:lpwstr>17.09.2019</vt:lpwstr>
  </property>
  <property fmtid="{D5CDD505-2E9C-101B-9397-08002B2CF9AE}" pid="44" name="FSC#EIBPRECONFIG@1.1001:objname">
    <vt:lpwstr>Präsentation Projekt Amari Buki Volkshilfe OOE</vt:lpwstr>
  </property>
  <property fmtid="{D5CDD505-2E9C-101B-9397-08002B2CF9AE}" pid="45" name="FSC#EIBPRECONFIG@1.1001:EIBProcessResponsiblePhone">
    <vt:lpwstr/>
  </property>
  <property fmtid="{D5CDD505-2E9C-101B-9397-08002B2CF9AE}" pid="46" name="FSC#EIBPRECONFIG@1.1001:EIBProcessResponsibleMail">
    <vt:lpwstr/>
  </property>
  <property fmtid="{D5CDD505-2E9C-101B-9397-08002B2CF9AE}" pid="47" name="FSC#EIBPRECONFIG@1.1001:EIBProcessResponsibleFax">
    <vt:lpwstr/>
  </property>
  <property fmtid="{D5CDD505-2E9C-101B-9397-08002B2CF9AE}" pid="48" name="FSC#EIBPRECONFIG@1.1001:EIBProcessResponsiblePostTitle">
    <vt:lpwstr/>
  </property>
  <property fmtid="{D5CDD505-2E9C-101B-9397-08002B2CF9AE}" pid="49" name="FSC#EIBPRECONFIG@1.1001:EIBProcessResponsible">
    <vt:lpwstr/>
  </property>
  <property fmtid="{D5CDD505-2E9C-101B-9397-08002B2CF9AE}" pid="50" name="FSC#EIBPRECONFIG@1.1001:OwnerPostTitle">
    <vt:lpwstr/>
  </property>
  <property fmtid="{D5CDD505-2E9C-101B-9397-08002B2CF9AE}" pid="51" name="FSC#EIBPRECONFIG@1.1001:IsFileAttachment">
    <vt:lpwstr>Ja</vt:lpwstr>
  </property>
  <property fmtid="{D5CDD505-2E9C-101B-9397-08002B2CF9AE}" pid="52" name="FSC#COOELAK@1.1001:Subject">
    <vt:lpwstr>EU-Roma, 23. Roma Dialogplattform „Präsentation neue ESF Projekte“  – Vorbereitung, Materialien</vt:lpwstr>
  </property>
  <property fmtid="{D5CDD505-2E9C-101B-9397-08002B2CF9AE}" pid="53" name="FSC#COOELAK@1.1001:FileReference">
    <vt:lpwstr>BKA-672.685/0036-IV/13/2019</vt:lpwstr>
  </property>
  <property fmtid="{D5CDD505-2E9C-101B-9397-08002B2CF9AE}" pid="54" name="FSC#COOELAK@1.1001:FileRefYear">
    <vt:lpwstr>2019</vt:lpwstr>
  </property>
  <property fmtid="{D5CDD505-2E9C-101B-9397-08002B2CF9AE}" pid="55" name="FSC#COOELAK@1.1001:FileRefOrdinal">
    <vt:lpwstr>36</vt:lpwstr>
  </property>
  <property fmtid="{D5CDD505-2E9C-101B-9397-08002B2CF9AE}" pid="56" name="FSC#COOELAK@1.1001:FileRefOU">
    <vt:lpwstr>IV/13</vt:lpwstr>
  </property>
  <property fmtid="{D5CDD505-2E9C-101B-9397-08002B2CF9AE}" pid="57" name="FSC#COOELAK@1.1001:Organization">
    <vt:lpwstr/>
  </property>
  <property fmtid="{D5CDD505-2E9C-101B-9397-08002B2CF9AE}" pid="58" name="FSC#COOELAK@1.1001:Owner">
    <vt:lpwstr>Christian PRINZ</vt:lpwstr>
  </property>
  <property fmtid="{D5CDD505-2E9C-101B-9397-08002B2CF9AE}" pid="59" name="FSC#COOELAK@1.1001:OwnerExtension">
    <vt:lpwstr>202376</vt:lpwstr>
  </property>
  <property fmtid="{D5CDD505-2E9C-101B-9397-08002B2CF9AE}" pid="60" name="FSC#COOELAK@1.1001:OwnerFaxExtension">
    <vt:lpwstr/>
  </property>
  <property fmtid="{D5CDD505-2E9C-101B-9397-08002B2CF9AE}" pid="61" name="FSC#COOELAK@1.1001:DispatchedBy">
    <vt:lpwstr/>
  </property>
  <property fmtid="{D5CDD505-2E9C-101B-9397-08002B2CF9AE}" pid="62" name="FSC#COOELAK@1.1001:DispatchedAt">
    <vt:lpwstr/>
  </property>
  <property fmtid="{D5CDD505-2E9C-101B-9397-08002B2CF9AE}" pid="63" name="FSC#COOELAK@1.1001:ApprovedBy">
    <vt:lpwstr/>
  </property>
  <property fmtid="{D5CDD505-2E9C-101B-9397-08002B2CF9AE}" pid="64" name="FSC#COOELAK@1.1001:ApprovedAt">
    <vt:lpwstr/>
  </property>
  <property fmtid="{D5CDD505-2E9C-101B-9397-08002B2CF9AE}" pid="65" name="FSC#COOELAK@1.1001:Department">
    <vt:lpwstr>BKA - IV/13 (Volksgruppenangelegenheiten)</vt:lpwstr>
  </property>
  <property fmtid="{D5CDD505-2E9C-101B-9397-08002B2CF9AE}" pid="66" name="FSC#COOELAK@1.1001:CreatedAt">
    <vt:lpwstr>16.09.2019</vt:lpwstr>
  </property>
  <property fmtid="{D5CDD505-2E9C-101B-9397-08002B2CF9AE}" pid="67" name="FSC#COOELAK@1.1001:OU">
    <vt:lpwstr>BKA - IV/13 (Volksgruppenangelegenheiten)</vt:lpwstr>
  </property>
  <property fmtid="{D5CDD505-2E9C-101B-9397-08002B2CF9AE}" pid="68" name="FSC#COOELAK@1.1001:Priority">
    <vt:lpwstr> ()</vt:lpwstr>
  </property>
  <property fmtid="{D5CDD505-2E9C-101B-9397-08002B2CF9AE}" pid="69" name="FSC#COOELAK@1.1001:ObjBarCode">
    <vt:lpwstr>*COO.3000.101.32.4912010*</vt:lpwstr>
  </property>
  <property fmtid="{D5CDD505-2E9C-101B-9397-08002B2CF9AE}" pid="70" name="FSC#COOELAK@1.1001:RefBarCode">
    <vt:lpwstr/>
  </property>
  <property fmtid="{D5CDD505-2E9C-101B-9397-08002B2CF9AE}" pid="71" name="FSC#COOELAK@1.1001:FileRefBarCode">
    <vt:lpwstr>*BKA-672.685/0036-IV/13/2019*</vt:lpwstr>
  </property>
  <property fmtid="{D5CDD505-2E9C-101B-9397-08002B2CF9AE}" pid="72" name="FSC#COOELAK@1.1001:ExternalRef">
    <vt:lpwstr/>
  </property>
  <property fmtid="{D5CDD505-2E9C-101B-9397-08002B2CF9AE}" pid="73" name="FSC#COOELAK@1.1001:IncomingNumber">
    <vt:lpwstr/>
  </property>
  <property fmtid="{D5CDD505-2E9C-101B-9397-08002B2CF9AE}" pid="74" name="FSC#COOELAK@1.1001:IncomingSubject">
    <vt:lpwstr/>
  </property>
  <property fmtid="{D5CDD505-2E9C-101B-9397-08002B2CF9AE}" pid="75" name="FSC#COOELAK@1.1001:ProcessResponsible">
    <vt:lpwstr/>
  </property>
  <property fmtid="{D5CDD505-2E9C-101B-9397-08002B2CF9AE}" pid="76" name="FSC#COOELAK@1.1001:ProcessResponsiblePhone">
    <vt:lpwstr/>
  </property>
  <property fmtid="{D5CDD505-2E9C-101B-9397-08002B2CF9AE}" pid="77" name="FSC#COOELAK@1.1001:ProcessResponsibleMail">
    <vt:lpwstr/>
  </property>
  <property fmtid="{D5CDD505-2E9C-101B-9397-08002B2CF9AE}" pid="78" name="FSC#COOELAK@1.1001:ProcessResponsibleFax">
    <vt:lpwstr/>
  </property>
  <property fmtid="{D5CDD505-2E9C-101B-9397-08002B2CF9AE}" pid="79" name="FSC#COOELAK@1.1001:ApproverFirstName">
    <vt:lpwstr/>
  </property>
  <property fmtid="{D5CDD505-2E9C-101B-9397-08002B2CF9AE}" pid="80" name="FSC#COOELAK@1.1001:ApproverSurName">
    <vt:lpwstr/>
  </property>
  <property fmtid="{D5CDD505-2E9C-101B-9397-08002B2CF9AE}" pid="81" name="FSC#COOELAK@1.1001:ApproverTitle">
    <vt:lpwstr/>
  </property>
  <property fmtid="{D5CDD505-2E9C-101B-9397-08002B2CF9AE}" pid="82" name="FSC#COOELAK@1.1001:ExternalDate">
    <vt:lpwstr/>
  </property>
  <property fmtid="{D5CDD505-2E9C-101B-9397-08002B2CF9AE}" pid="83" name="FSC#COOELAK@1.1001:SettlementApprovedAt">
    <vt:lpwstr/>
  </property>
  <property fmtid="{D5CDD505-2E9C-101B-9397-08002B2CF9AE}" pid="84" name="FSC#COOELAK@1.1001:BaseNumber">
    <vt:lpwstr>672.685</vt:lpwstr>
  </property>
  <property fmtid="{D5CDD505-2E9C-101B-9397-08002B2CF9AE}" pid="85" name="FSC#COOELAK@1.1001:CurrentUserRolePos">
    <vt:lpwstr>Sachbearbeiter/in</vt:lpwstr>
  </property>
  <property fmtid="{D5CDD505-2E9C-101B-9397-08002B2CF9AE}" pid="86" name="FSC#COOELAK@1.1001:CurrentUserEmail">
    <vt:lpwstr>Sara.GRUMBACH@bka.gv.at</vt:lpwstr>
  </property>
  <property fmtid="{D5CDD505-2E9C-101B-9397-08002B2CF9AE}" pid="87" name="FSC#ELAKGOV@1.1001:PersonalSubjGender">
    <vt:lpwstr/>
  </property>
  <property fmtid="{D5CDD505-2E9C-101B-9397-08002B2CF9AE}" pid="88" name="FSC#ELAKGOV@1.1001:PersonalSubjFirstName">
    <vt:lpwstr/>
  </property>
  <property fmtid="{D5CDD505-2E9C-101B-9397-08002B2CF9AE}" pid="89" name="FSC#ELAKGOV@1.1001:PersonalSubjSurName">
    <vt:lpwstr/>
  </property>
  <property fmtid="{D5CDD505-2E9C-101B-9397-08002B2CF9AE}" pid="90" name="FSC#ELAKGOV@1.1001:PersonalSubjSalutation">
    <vt:lpwstr/>
  </property>
  <property fmtid="{D5CDD505-2E9C-101B-9397-08002B2CF9AE}" pid="91" name="FSC#ELAKGOV@1.1001:PersonalSubjAddress">
    <vt:lpwstr/>
  </property>
  <property fmtid="{D5CDD505-2E9C-101B-9397-08002B2CF9AE}" pid="92" name="FSC#ATSTATECFG@1.1001:Office">
    <vt:lpwstr/>
  </property>
  <property fmtid="{D5CDD505-2E9C-101B-9397-08002B2CF9AE}" pid="93" name="FSC#ATSTATECFG@1.1001:Agent">
    <vt:lpwstr/>
  </property>
  <property fmtid="{D5CDD505-2E9C-101B-9397-08002B2CF9AE}" pid="94" name="FSC#ATSTATECFG@1.1001:AgentPhone">
    <vt:lpwstr/>
  </property>
  <property fmtid="{D5CDD505-2E9C-101B-9397-08002B2CF9AE}" pid="95" name="FSC#ATSTATECFG@1.1001:DepartmentFax">
    <vt:lpwstr/>
  </property>
  <property fmtid="{D5CDD505-2E9C-101B-9397-08002B2CF9AE}" pid="96" name="FSC#ATSTATECFG@1.1001:DepartmentEmail">
    <vt:lpwstr/>
  </property>
  <property fmtid="{D5CDD505-2E9C-101B-9397-08002B2CF9AE}" pid="97" name="FSC#ATSTATECFG@1.1001:SubfileDate">
    <vt:lpwstr/>
  </property>
  <property fmtid="{D5CDD505-2E9C-101B-9397-08002B2CF9AE}" pid="98" name="FSC#ATSTATECFG@1.1001:SubfileSubject">
    <vt:lpwstr/>
  </property>
  <property fmtid="{D5CDD505-2E9C-101B-9397-08002B2CF9AE}" pid="99" name="FSC#ATSTATECFG@1.1001:DepartmentZipCode">
    <vt:lpwstr/>
  </property>
  <property fmtid="{D5CDD505-2E9C-101B-9397-08002B2CF9AE}" pid="100" name="FSC#ATSTATECFG@1.1001:DepartmentCountry">
    <vt:lpwstr/>
  </property>
  <property fmtid="{D5CDD505-2E9C-101B-9397-08002B2CF9AE}" pid="101" name="FSC#ATSTATECFG@1.1001:DepartmentCity">
    <vt:lpwstr/>
  </property>
  <property fmtid="{D5CDD505-2E9C-101B-9397-08002B2CF9AE}" pid="102" name="FSC#ATSTATECFG@1.1001:DepartmentStreet">
    <vt:lpwstr/>
  </property>
  <property fmtid="{D5CDD505-2E9C-101B-9397-08002B2CF9AE}" pid="103" name="FSC#ATSTATECFG@1.1001:DepartmentDVR">
    <vt:lpwstr/>
  </property>
  <property fmtid="{D5CDD505-2E9C-101B-9397-08002B2CF9AE}" pid="104" name="FSC#ATSTATECFG@1.1001:DepartmentUID">
    <vt:lpwstr/>
  </property>
  <property fmtid="{D5CDD505-2E9C-101B-9397-08002B2CF9AE}" pid="105" name="FSC#ATSTATECFG@1.1001:SubfileReference">
    <vt:lpwstr/>
  </property>
  <property fmtid="{D5CDD505-2E9C-101B-9397-08002B2CF9AE}" pid="106" name="FSC#ATSTATECFG@1.1001:Clause">
    <vt:lpwstr/>
  </property>
  <property fmtid="{D5CDD505-2E9C-101B-9397-08002B2CF9AE}" pid="107" name="FSC#ATSTATECFG@1.1001:ApprovedSignature">
    <vt:lpwstr/>
  </property>
  <property fmtid="{D5CDD505-2E9C-101B-9397-08002B2CF9AE}" pid="108" name="FSC#ATSTATECFG@1.1001:BankAccount">
    <vt:lpwstr/>
  </property>
  <property fmtid="{D5CDD505-2E9C-101B-9397-08002B2CF9AE}" pid="109" name="FSC#ATSTATECFG@1.1001:BankAccountOwner">
    <vt:lpwstr/>
  </property>
  <property fmtid="{D5CDD505-2E9C-101B-9397-08002B2CF9AE}" pid="110" name="FSC#ATSTATECFG@1.1001:BankInstitute">
    <vt:lpwstr/>
  </property>
  <property fmtid="{D5CDD505-2E9C-101B-9397-08002B2CF9AE}" pid="111" name="FSC#ATSTATECFG@1.1001:BankAccountID">
    <vt:lpwstr/>
  </property>
  <property fmtid="{D5CDD505-2E9C-101B-9397-08002B2CF9AE}" pid="112" name="FSC#ATSTATECFG@1.1001:BankAccountIBAN">
    <vt:lpwstr/>
  </property>
  <property fmtid="{D5CDD505-2E9C-101B-9397-08002B2CF9AE}" pid="113" name="FSC#ATSTATECFG@1.1001:BankAccountBIC">
    <vt:lpwstr/>
  </property>
  <property fmtid="{D5CDD505-2E9C-101B-9397-08002B2CF9AE}" pid="114" name="FSC#ATSTATECFG@1.1001:BankName">
    <vt:lpwstr/>
  </property>
  <property fmtid="{D5CDD505-2E9C-101B-9397-08002B2CF9AE}" pid="115" name="FSC#COOELAK@1.1001:ObjectAddressees">
    <vt:lpwstr/>
  </property>
  <property fmtid="{D5CDD505-2E9C-101B-9397-08002B2CF9AE}" pid="116" name="FSC#COOELAK@1.1001:replyreference">
    <vt:lpwstr/>
  </property>
  <property fmtid="{D5CDD505-2E9C-101B-9397-08002B2CF9AE}" pid="117" name="FSC#ATPRECONFIG@1.1001:ChargePreview">
    <vt:lpwstr/>
  </property>
  <property fmtid="{D5CDD505-2E9C-101B-9397-08002B2CF9AE}" pid="118" name="FSC#ATSTATECFG@1.1001:ExternalFile">
    <vt:lpwstr/>
  </property>
  <property fmtid="{D5CDD505-2E9C-101B-9397-08002B2CF9AE}" pid="119" name="FSC#COOSYSTEM@1.1:Container">
    <vt:lpwstr>COO.3000.101.32.4912010</vt:lpwstr>
  </property>
  <property fmtid="{D5CDD505-2E9C-101B-9397-08002B2CF9AE}" pid="120" name="FSC#FSCFOLIO@1.1001:docpropproject">
    <vt:lpwstr/>
  </property>
</Properties>
</file>