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69" r:id="rId3"/>
    <p:sldId id="272" r:id="rId4"/>
    <p:sldId id="273" r:id="rId5"/>
    <p:sldId id="283" r:id="rId6"/>
    <p:sldId id="292" r:id="rId7"/>
    <p:sldId id="275" r:id="rId8"/>
  </p:sldIdLst>
  <p:sldSz cx="9144000" cy="6858000" type="screen4x3"/>
  <p:notesSz cx="9944100" cy="6805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0C35"/>
    <a:srgbClr val="004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97359" autoAdjust="0"/>
  </p:normalViewPr>
  <p:slideViewPr>
    <p:cSldViewPr>
      <p:cViewPr varScale="1">
        <p:scale>
          <a:sx n="116" d="100"/>
          <a:sy n="11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4309005" cy="3401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577" tIns="45789" rIns="91577" bIns="45789" anchor="t" anchorCtr="0" compatLnSpc="1"/>
          <a:lstStyle/>
          <a:p>
            <a:pPr defTabSz="449937" hangingPunct="0">
              <a:lnSpc>
                <a:spcPct val="54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1200" dirty="0">
              <a:solidFill>
                <a:srgbClr val="FFFFFF"/>
              </a:solidFill>
              <a:latin typeface="Times New Roman" pitchFamily="18"/>
              <a:cs typeface="Tahoma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5631922" y="0"/>
            <a:ext cx="4310598" cy="3401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577" tIns="45789" rIns="91577" bIns="45789" anchor="t" anchorCtr="0" compatLnSpc="1"/>
          <a:lstStyle/>
          <a:p>
            <a:pPr algn="r" defTabSz="449937" hangingPunct="0">
              <a:lnSpc>
                <a:spcPct val="54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8532DB4-0D25-47BF-A056-FB69C4A6969D}" type="datetime1">
              <a:rPr lang="de-AT" sz="1200">
                <a:solidFill>
                  <a:srgbClr val="FFFFFF"/>
                </a:solidFill>
                <a:latin typeface="Times New Roman"/>
                <a:ea typeface="Tahoma"/>
                <a:cs typeface="Tahoma"/>
              </a:rPr>
              <a:pPr algn="r" defTabSz="449937" hangingPunct="0">
                <a:lnSpc>
                  <a:spcPct val="54000"/>
                </a:lnSpc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18.09.2019</a:t>
            </a:fld>
            <a:endParaRPr lang="de-AT" sz="1200" dirty="0">
              <a:solidFill>
                <a:srgbClr val="FFFFFF"/>
              </a:solidFill>
              <a:latin typeface="Times New Roman"/>
              <a:ea typeface="Tahoma"/>
              <a:cs typeface="Tahoma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6463898"/>
            <a:ext cx="4309005" cy="3401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577" tIns="45789" rIns="91577" bIns="45789" anchor="b" anchorCtr="0" compatLnSpc="1"/>
          <a:lstStyle/>
          <a:p>
            <a:pPr defTabSz="449937" hangingPunct="0">
              <a:lnSpc>
                <a:spcPct val="54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1200" dirty="0">
              <a:solidFill>
                <a:srgbClr val="FFFFFF"/>
              </a:solidFill>
              <a:latin typeface="Times New Roman" pitchFamily="18"/>
              <a:cs typeface="Tahoma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5631922" y="6463898"/>
            <a:ext cx="4310598" cy="3401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577" tIns="45789" rIns="91577" bIns="45789" anchor="b" anchorCtr="0" compatLnSpc="1"/>
          <a:lstStyle/>
          <a:p>
            <a:pPr algn="r" defTabSz="449937" hangingPunct="0">
              <a:lnSpc>
                <a:spcPct val="54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6A65ABF-8D32-4247-804E-88981C5888CB}" type="slidenum">
              <a:pPr algn="r" defTabSz="449937" hangingPunct="0">
                <a:lnSpc>
                  <a:spcPct val="54000"/>
                </a:lnSpc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‹Nr.›</a:t>
            </a:fld>
            <a:endParaRPr lang="de-AT" sz="1200" dirty="0">
              <a:solidFill>
                <a:srgbClr val="FFFFFF"/>
              </a:solidFill>
              <a:latin typeface="Times New Roman"/>
              <a:ea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88614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/>
          <p:nvPr/>
        </p:nvSpPr>
        <p:spPr>
          <a:xfrm>
            <a:off x="0" y="1"/>
            <a:ext cx="9944096" cy="680561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5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577" tIns="45789" rIns="91577" bIns="45789" anchor="ctr" anchorCtr="0" compatLnSpc="1"/>
          <a:lstStyle/>
          <a:p>
            <a:pPr marL="0" marR="0" lvl="0" indent="0" algn="l" defTabSz="449937" rtl="0" fontAlgn="auto" hangingPunct="0">
              <a:lnSpc>
                <a:spcPct val="54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2400" b="0" i="0" u="none" strike="noStrike" kern="1200" cap="none" spc="0" baseline="0" dirty="0">
              <a:solidFill>
                <a:srgbClr val="FFFFFF"/>
              </a:solidFill>
              <a:uFillTx/>
              <a:latin typeface="Times New Roman"/>
              <a:ea typeface="Tahoma"/>
              <a:cs typeface="Tahoma"/>
            </a:endParaRPr>
          </a:p>
        </p:txBody>
      </p:sp>
      <p:sp>
        <p:nvSpPr>
          <p:cNvPr id="3" name="AutoShape 2"/>
          <p:cNvSpPr/>
          <p:nvPr/>
        </p:nvSpPr>
        <p:spPr>
          <a:xfrm>
            <a:off x="0" y="1"/>
            <a:ext cx="9944096" cy="680561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5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577" tIns="45789" rIns="91577" bIns="45789" anchor="ctr" anchorCtr="0" compatLnSpc="1"/>
          <a:lstStyle/>
          <a:p>
            <a:pPr marL="0" marR="0" lvl="0" indent="0" algn="l" defTabSz="449937" rtl="0" fontAlgn="auto" hangingPunct="0">
              <a:lnSpc>
                <a:spcPct val="54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2400" b="0" i="0" u="none" strike="noStrike" kern="1200" cap="none" spc="0" baseline="0" dirty="0">
              <a:solidFill>
                <a:srgbClr val="FFFFFF"/>
              </a:solidFill>
              <a:uFillTx/>
              <a:latin typeface="Times New Roman"/>
              <a:ea typeface="Tahoma"/>
              <a:cs typeface="Tahoma"/>
            </a:endParaRPr>
          </a:p>
        </p:txBody>
      </p:sp>
      <p:sp>
        <p:nvSpPr>
          <p:cNvPr id="4" name="AutoShape 3"/>
          <p:cNvSpPr/>
          <p:nvPr/>
        </p:nvSpPr>
        <p:spPr>
          <a:xfrm>
            <a:off x="0" y="1"/>
            <a:ext cx="9944096" cy="680561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5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577" tIns="45789" rIns="91577" bIns="45789" anchor="ctr" anchorCtr="0" compatLnSpc="1"/>
          <a:lstStyle/>
          <a:p>
            <a:pPr marL="0" marR="0" lvl="0" indent="0" algn="l" defTabSz="449937" rtl="0" fontAlgn="auto" hangingPunct="0">
              <a:lnSpc>
                <a:spcPct val="54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2400" b="0" i="0" u="none" strike="noStrike" kern="1200" cap="none" spc="0" baseline="0" dirty="0">
              <a:solidFill>
                <a:srgbClr val="FFFFFF"/>
              </a:solidFill>
              <a:uFillTx/>
              <a:latin typeface="Times New Roman"/>
              <a:ea typeface="Tahoma"/>
              <a:cs typeface="Tahoma"/>
            </a:endParaRPr>
          </a:p>
        </p:txBody>
      </p:sp>
      <p:sp>
        <p:nvSpPr>
          <p:cNvPr id="5" name="AutoShape 4"/>
          <p:cNvSpPr/>
          <p:nvPr/>
        </p:nvSpPr>
        <p:spPr>
          <a:xfrm>
            <a:off x="0" y="1"/>
            <a:ext cx="9944096" cy="680561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5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577" tIns="45789" rIns="91577" bIns="45789" anchor="ctr" anchorCtr="0" compatLnSpc="1"/>
          <a:lstStyle/>
          <a:p>
            <a:pPr marL="0" marR="0" lvl="0" indent="0" algn="l" defTabSz="449937" rtl="0" fontAlgn="auto" hangingPunct="0">
              <a:lnSpc>
                <a:spcPct val="54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2400" b="0" i="0" u="none" strike="noStrike" kern="1200" cap="none" spc="0" baseline="0" dirty="0">
              <a:solidFill>
                <a:srgbClr val="FFFFFF"/>
              </a:solidFill>
              <a:uFillTx/>
              <a:latin typeface="Times New Roman"/>
              <a:ea typeface="Tahoma"/>
              <a:cs typeface="Tahoma"/>
            </a:endParaRPr>
          </a:p>
        </p:txBody>
      </p:sp>
      <p:sp>
        <p:nvSpPr>
          <p:cNvPr id="6" name="AutoShape 5"/>
          <p:cNvSpPr/>
          <p:nvPr/>
        </p:nvSpPr>
        <p:spPr>
          <a:xfrm>
            <a:off x="0" y="1"/>
            <a:ext cx="9944096" cy="680561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5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577" tIns="45789" rIns="91577" bIns="45789" anchor="ctr" anchorCtr="0" compatLnSpc="1"/>
          <a:lstStyle/>
          <a:p>
            <a:pPr marL="0" marR="0" lvl="0" indent="0" algn="l" defTabSz="449937" rtl="0" fontAlgn="auto" hangingPunct="0">
              <a:lnSpc>
                <a:spcPct val="54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AT" sz="2400" b="0" i="0" u="none" strike="noStrike" kern="1200" cap="none" spc="0" baseline="0" dirty="0">
              <a:solidFill>
                <a:srgbClr val="FFFFFF"/>
              </a:solidFill>
              <a:uFillTx/>
              <a:latin typeface="Times New Roman"/>
              <a:ea typeface="Tahoma"/>
              <a:cs typeface="Tahoma"/>
            </a:endParaRPr>
          </a:p>
        </p:txBody>
      </p:sp>
      <p:sp>
        <p:nvSpPr>
          <p:cNvPr id="7" name="Rectangle 6"/>
          <p:cNvSpPr>
            <a:spLocks noGrp="1" noRot="1" noChangeAspect="1"/>
          </p:cNvSpPr>
          <p:nvPr>
            <p:ph type="sldImg" idx="2"/>
          </p:nvPr>
        </p:nvSpPr>
        <p:spPr>
          <a:xfrm>
            <a:off x="-10372725" y="-7262813"/>
            <a:ext cx="20745450" cy="1555908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8" name="Rectangle 7"/>
          <p:cNvSpPr txBox="1">
            <a:spLocks noGrp="1"/>
          </p:cNvSpPr>
          <p:nvPr>
            <p:ph type="body" sz="quarter" idx="3"/>
          </p:nvPr>
        </p:nvSpPr>
        <p:spPr>
          <a:xfrm>
            <a:off x="993777" y="3232745"/>
            <a:ext cx="7942233" cy="306109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792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449263" rtl="0" fontAlgn="auto" hangingPunct="0">
      <a:lnSpc>
        <a:spcPct val="100000"/>
      </a:lnSpc>
      <a:spcBef>
        <a:spcPts val="400"/>
      </a:spcBef>
      <a:spcAft>
        <a:spcPts val="0"/>
      </a:spcAft>
      <a:buNone/>
      <a:tabLst/>
      <a:defRPr lang="de-AT" sz="1200" b="0" i="0" u="none" strike="noStrike" kern="1200" cap="none" spc="0" baseline="0">
        <a:solidFill>
          <a:srgbClr val="000000"/>
        </a:solidFill>
        <a:uFillTx/>
        <a:latin typeface="Times New Roman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950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92523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0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2808003"/>
            <a:ext cx="4406402" cy="9258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lang="de-AT" sz="28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DER TITEL DER PRÄSENTATION.</a:t>
            </a:r>
            <a:endParaRPr lang="de-DE"/>
          </a:p>
        </p:txBody>
      </p:sp>
      <p:sp>
        <p:nvSpPr>
          <p:cNvPr id="3" name="Textplatzhalter 12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3744001"/>
            <a:ext cx="4419596" cy="2946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lang="de-AT" sz="16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BFI WIEN, 00.00.2012</a:t>
            </a:r>
          </a:p>
        </p:txBody>
      </p:sp>
    </p:spTree>
    <p:extLst>
      <p:ext uri="{BB962C8B-B14F-4D97-AF65-F5344CB8AC3E}">
        <p14:creationId xmlns:p14="http://schemas.microsoft.com/office/powerpoint/2010/main" val="249242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9"/>
          <p:cNvSpPr txBox="1">
            <a:spLocks noGrp="1"/>
          </p:cNvSpPr>
          <p:nvPr>
            <p:ph type="pic" sz="quarter" idx="4294967295"/>
          </p:nvPr>
        </p:nvSpPr>
        <p:spPr>
          <a:xfrm rot="239989">
            <a:off x="5793830" y="2579669"/>
            <a:ext cx="2549420" cy="3696663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01428"/>
              </a:buClr>
              <a:buSzPct val="100000"/>
              <a:buChar char="•"/>
              <a:tabLst/>
              <a:defRPr lang="de-DE" sz="2200" b="1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r>
              <a:rPr lang="de-DE" dirty="0"/>
              <a:t>Bild durch Klicken auf Symbol hinzufügen</a:t>
            </a:r>
          </a:p>
        </p:txBody>
      </p:sp>
      <p:sp>
        <p:nvSpPr>
          <p:cNvPr id="3" name="Textplatzhalter 10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2808003"/>
            <a:ext cx="4406402" cy="9258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lang="de-AT" sz="28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DER TITEL DER PRÄSENTATION.</a:t>
            </a:r>
            <a:endParaRPr lang="de-DE"/>
          </a:p>
        </p:txBody>
      </p:sp>
      <p:sp>
        <p:nvSpPr>
          <p:cNvPr id="4" name="Textplatzhalter 5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3744001"/>
            <a:ext cx="4419596" cy="2286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-34290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lang="de-DE" sz="16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110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/>
          <p:cNvSpPr txBox="1">
            <a:spLocks noGrp="1"/>
          </p:cNvSpPr>
          <p:nvPr>
            <p:ph type="body" sz="quarter" idx="4294967295"/>
          </p:nvPr>
        </p:nvSpPr>
        <p:spPr>
          <a:xfrm>
            <a:off x="539550" y="1763996"/>
            <a:ext cx="7560844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SEHR SCHÖNE HEADLINE.</a:t>
            </a:r>
          </a:p>
        </p:txBody>
      </p:sp>
      <p:sp>
        <p:nvSpPr>
          <p:cNvPr id="3" name="Textplatzhalter 13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457200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FFFFFF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HEADLINE</a:t>
            </a:r>
          </a:p>
        </p:txBody>
      </p:sp>
      <p:sp>
        <p:nvSpPr>
          <p:cNvPr id="4" name="Inhaltsplatzhalter 12"/>
          <p:cNvSpPr txBox="1">
            <a:spLocks noGrp="1"/>
          </p:cNvSpPr>
          <p:nvPr>
            <p:ph sz="quarter" idx="4294967295"/>
          </p:nvPr>
        </p:nvSpPr>
        <p:spPr>
          <a:xfrm>
            <a:off x="539550" y="2514600"/>
            <a:ext cx="6192691" cy="40386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cs typeface="HelveticaNeueLT Std Lt"/>
              </a:defRPr>
            </a:lvl1pPr>
            <a:lvl2pPr marL="361946" marR="0" lvl="1" indent="-273048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2pPr>
            <a:lvl3pPr marL="539752" marR="0" lvl="2" indent="-241301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6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3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53713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9"/>
          <p:cNvSpPr txBox="1">
            <a:spLocks noGrp="1"/>
          </p:cNvSpPr>
          <p:nvPr>
            <p:ph type="pic" sz="quarter" idx="4294967295"/>
          </p:nvPr>
        </p:nvSpPr>
        <p:spPr>
          <a:xfrm rot="239989">
            <a:off x="5790164" y="2574356"/>
            <a:ext cx="2556753" cy="3707297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01428"/>
              </a:buClr>
              <a:buSzPct val="100000"/>
              <a:buChar char="•"/>
              <a:tabLst/>
              <a:defRPr lang="de-DE" sz="2200" b="1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r>
              <a:rPr lang="de-DE" dirty="0"/>
              <a:t>Bild durch Klicken auf Symbol hinzufügen</a:t>
            </a:r>
          </a:p>
        </p:txBody>
      </p:sp>
      <p:sp>
        <p:nvSpPr>
          <p:cNvPr id="3" name="Textplatzhalter 8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1763996"/>
            <a:ext cx="7848423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SEHR SCHÖNE HEADLINE.</a:t>
            </a:r>
          </a:p>
        </p:txBody>
      </p:sp>
      <p:sp>
        <p:nvSpPr>
          <p:cNvPr id="4" name="Textplatzhalter 13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457200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FFFFFF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HEADLINE</a:t>
            </a:r>
          </a:p>
        </p:txBody>
      </p:sp>
      <p:sp>
        <p:nvSpPr>
          <p:cNvPr id="5" name="Inhaltsplatzhalter 12"/>
          <p:cNvSpPr txBox="1">
            <a:spLocks noGrp="1"/>
          </p:cNvSpPr>
          <p:nvPr>
            <p:ph sz="quarter" idx="4294967295"/>
          </p:nvPr>
        </p:nvSpPr>
        <p:spPr>
          <a:xfrm>
            <a:off x="539550" y="2514600"/>
            <a:ext cx="4946849" cy="40386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cs typeface="HelveticaNeueLT Std Lt"/>
              </a:defRPr>
            </a:lvl1pPr>
            <a:lvl2pPr marL="361946" marR="0" lvl="1" indent="-273048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2pPr>
            <a:lvl3pPr marL="539752" marR="0" lvl="2" indent="-241301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6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3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78351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9"/>
          <p:cNvSpPr txBox="1">
            <a:spLocks noGrp="1"/>
          </p:cNvSpPr>
          <p:nvPr>
            <p:ph type="pic" sz="quarter" idx="4294967295"/>
          </p:nvPr>
        </p:nvSpPr>
        <p:spPr>
          <a:xfrm rot="21359993">
            <a:off x="6576310" y="5026585"/>
            <a:ext cx="2159995" cy="1439997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01428"/>
              </a:buClr>
              <a:buSzPct val="100000"/>
              <a:buChar char="•"/>
              <a:tabLst/>
              <a:defRPr lang="de-DE" sz="2200" b="1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r>
              <a:rPr lang="de-DE" dirty="0"/>
              <a:t>Bild durch Klicken auf Symbol hinzufügen</a:t>
            </a:r>
          </a:p>
        </p:txBody>
      </p:sp>
      <p:sp>
        <p:nvSpPr>
          <p:cNvPr id="3" name="Bildplatzhalter 9"/>
          <p:cNvSpPr txBox="1">
            <a:spLocks noGrp="1"/>
          </p:cNvSpPr>
          <p:nvPr>
            <p:ph type="pic" sz="quarter" idx="4294967295"/>
          </p:nvPr>
        </p:nvSpPr>
        <p:spPr>
          <a:xfrm rot="239989">
            <a:off x="6660005" y="2528361"/>
            <a:ext cx="2106000" cy="1580403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01428"/>
              </a:buClr>
              <a:buSzPct val="100000"/>
              <a:buChar char="•"/>
              <a:tabLst/>
              <a:defRPr lang="de-DE" sz="2200" b="1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r>
              <a:rPr lang="de-DE" dirty="0"/>
              <a:t>Bild durch Klicken auf Symbol hinzufügen</a:t>
            </a:r>
          </a:p>
        </p:txBody>
      </p:sp>
      <p:sp>
        <p:nvSpPr>
          <p:cNvPr id="4" name="Textplatzhalter 8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1763996"/>
            <a:ext cx="7704405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SEHR SCHÖNE HEADLINE.</a:t>
            </a:r>
          </a:p>
        </p:txBody>
      </p:sp>
      <p:sp>
        <p:nvSpPr>
          <p:cNvPr id="5" name="Textplatzhalter 14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457200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de-AT" sz="2400" b="0" i="0" u="none" strike="noStrike" kern="0" cap="none" spc="0" baseline="0">
                <a:solidFill>
                  <a:srgbClr val="FFFFFF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DAS IST EINE HEADLINE</a:t>
            </a:r>
          </a:p>
        </p:txBody>
      </p:sp>
      <p:sp>
        <p:nvSpPr>
          <p:cNvPr id="6" name="Inhaltsplatzhalter 12"/>
          <p:cNvSpPr txBox="1">
            <a:spLocks noGrp="1"/>
          </p:cNvSpPr>
          <p:nvPr>
            <p:ph sz="quarter" idx="4294967295"/>
          </p:nvPr>
        </p:nvSpPr>
        <p:spPr>
          <a:xfrm>
            <a:off x="539550" y="2514600"/>
            <a:ext cx="5861249" cy="40386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cs typeface="HelveticaNeueLT Std Lt"/>
              </a:defRPr>
            </a:lvl1pPr>
            <a:lvl2pPr marL="361946" marR="0" lvl="1" indent="-273048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8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2pPr>
            <a:lvl3pPr marL="539752" marR="0" lvl="2" indent="-241301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B12536"/>
              </a:buClr>
              <a:buSzPct val="100000"/>
              <a:buFont typeface="Symbol"/>
              <a:buChar char="-"/>
              <a:tabLst/>
              <a:defRPr lang="de-DE" sz="1600" b="0" i="0" u="none" strike="noStrike" kern="0" cap="none" spc="0" baseline="0">
                <a:solidFill>
                  <a:srgbClr val="1E4F89"/>
                </a:solidFill>
                <a:uFillTx/>
                <a:latin typeface="HelveticaNeueLT Std Lt"/>
                <a:ea typeface="ヒラギノ角ゴ Pro W3"/>
                <a:cs typeface="HelveticaNeueLT Std Lt"/>
              </a:defRPr>
            </a:lvl3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28008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9"/>
          <p:cNvSpPr txBox="1">
            <a:spLocks noGrp="1"/>
          </p:cNvSpPr>
          <p:nvPr>
            <p:ph type="pic" sz="quarter" idx="4294967295"/>
          </p:nvPr>
        </p:nvSpPr>
        <p:spPr>
          <a:xfrm rot="239989">
            <a:off x="5777947" y="2361292"/>
            <a:ext cx="2549420" cy="3696663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A01428"/>
              </a:buClr>
              <a:buSzPct val="100000"/>
              <a:buChar char="•"/>
              <a:tabLst/>
              <a:defRPr lang="de-DE" sz="2200" b="1" i="0" u="none" strike="noStrike" kern="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pPr lvl="0"/>
            <a:r>
              <a:rPr lang="de-DE" dirty="0"/>
              <a:t>Bild durch Klicken auf Symbol hinzufügen</a:t>
            </a:r>
          </a:p>
        </p:txBody>
      </p:sp>
      <p:sp>
        <p:nvSpPr>
          <p:cNvPr id="3" name="Textplatzhalter 8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2808003"/>
            <a:ext cx="3872996" cy="18402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lang="de-AT" sz="28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HERZLICHEN DANK 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10452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8"/>
          <p:cNvSpPr txBox="1">
            <a:spLocks noGrp="1"/>
          </p:cNvSpPr>
          <p:nvPr>
            <p:ph type="body" sz="quarter" idx="4294967295"/>
          </p:nvPr>
        </p:nvSpPr>
        <p:spPr>
          <a:xfrm>
            <a:off x="1079997" y="2808003"/>
            <a:ext cx="3872996" cy="18402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-342900" algn="l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lang="de-AT" sz="2800" b="0" i="0" u="none" strike="noStrike" kern="0" cap="none" spc="0" baseline="0">
                <a:solidFill>
                  <a:srgbClr val="B12536"/>
                </a:solidFill>
                <a:uFillTx/>
                <a:latin typeface="HelveticaNeueLT Std Lt"/>
                <a:cs typeface="HelveticaNeueLT Std Lt"/>
              </a:defRPr>
            </a:lvl1pPr>
          </a:lstStyle>
          <a:p>
            <a:pPr lvl="0"/>
            <a:r>
              <a:rPr lang="de-AT"/>
              <a:t>HERZLICHEN DANK FÜR IHRE AUFMERKSAMKEIT.</a:t>
            </a:r>
          </a:p>
        </p:txBody>
      </p:sp>
    </p:spTree>
    <p:extLst>
      <p:ext uri="{BB962C8B-B14F-4D97-AF65-F5344CB8AC3E}">
        <p14:creationId xmlns:p14="http://schemas.microsoft.com/office/powerpoint/2010/main" val="410554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FI_2012_MASTER2.eps" descr="/Users/christiancolombini/Desktop/BFI PPT/BFI_2012_MASTER2.ep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9144"/>
            <a:ext cx="9144000" cy="683971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 txBox="1">
            <a:spLocks noGrp="1"/>
          </p:cNvSpPr>
          <p:nvPr>
            <p:ph type="body" sz="quarter" idx="4294967295"/>
          </p:nvPr>
        </p:nvSpPr>
        <p:spPr>
          <a:xfrm>
            <a:off x="899592" y="1628800"/>
            <a:ext cx="7128792" cy="39604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 hangingPunct="0">
              <a:spcBef>
                <a:spcPts val="600"/>
              </a:spcBef>
            </a:pP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BILDUNG. FREUDE INKLUSIVE.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sz="quarter" idx="4294967295"/>
          </p:nvPr>
        </p:nvSpPr>
        <p:spPr>
          <a:xfrm>
            <a:off x="755577" y="1412776"/>
            <a:ext cx="7488835" cy="39604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/>
          <a:p>
            <a:pPr lvl="0" indent="-342900" algn="ctr" rtl="0" hangingPunct="0">
              <a:spcBef>
                <a:spcPts val="700"/>
              </a:spcBef>
            </a:pPr>
            <a:r>
              <a:rPr lang="de-AT" sz="4000" b="1" dirty="0" smtClean="0">
                <a:solidFill>
                  <a:srgbClr val="B12536"/>
                </a:solidFill>
                <a:latin typeface="HelveticaNeueLT Std Lt"/>
              </a:rPr>
              <a:t>Projekt des BFI Wien</a:t>
            </a:r>
            <a:endParaRPr lang="de-AT" sz="4000" b="1" dirty="0">
              <a:solidFill>
                <a:srgbClr val="B12536"/>
              </a:solidFill>
              <a:latin typeface="HelveticaNeueLT Std Lt"/>
            </a:endParaRPr>
          </a:p>
          <a:p>
            <a:pPr lvl="0" indent="-342900" algn="ctr" rtl="0" hangingPunct="0">
              <a:spcBef>
                <a:spcPts val="700"/>
              </a:spcBef>
            </a:pPr>
            <a:r>
              <a:rPr lang="de-AT" sz="2400" dirty="0">
                <a:solidFill>
                  <a:srgbClr val="B12536"/>
                </a:solidFill>
                <a:latin typeface="HelveticaNeueLT Std Lt"/>
              </a:rPr>
              <a:t> </a:t>
            </a:r>
          </a:p>
          <a:p>
            <a:pPr lvl="0" indent="-342900" algn="ctr" rtl="0" hangingPunct="0">
              <a:spcBef>
                <a:spcPts val="700"/>
              </a:spcBef>
              <a:spcAft>
                <a:spcPts val="600"/>
              </a:spcAft>
            </a:pPr>
            <a:r>
              <a:rPr lang="de-AT" sz="3600" dirty="0" smtClean="0">
                <a:solidFill>
                  <a:srgbClr val="B12536"/>
                </a:solidFill>
                <a:latin typeface="HelveticaNeueLT Std Lt"/>
              </a:rPr>
              <a:t>ROMA-EMPOWERMENT FÜR DEN ARBEITSMARKT 2019-2022</a:t>
            </a:r>
          </a:p>
          <a:p>
            <a:pPr lvl="0" indent="-342900" algn="ctr" rtl="0" hangingPunct="0">
              <a:spcBef>
                <a:spcPts val="700"/>
              </a:spcBef>
              <a:spcAft>
                <a:spcPts val="600"/>
              </a:spcAft>
            </a:pPr>
            <a:r>
              <a:rPr lang="de-AT" sz="4000" b="1" dirty="0" smtClean="0">
                <a:solidFill>
                  <a:srgbClr val="B12536"/>
                </a:solidFill>
                <a:latin typeface="HelveticaNeueLT Std Lt"/>
              </a:rPr>
              <a:t>Kompetenz mit System Einzelhandel 1,2,3</a:t>
            </a:r>
            <a:endParaRPr lang="de-AT" sz="4000" b="1" dirty="0">
              <a:solidFill>
                <a:srgbClr val="B12536"/>
              </a:solidFill>
              <a:latin typeface="HelveticaNeueLT Std 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91238"/>
            <a:ext cx="1440160" cy="129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712" y="5386859"/>
            <a:ext cx="2795986" cy="85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/>
          <p:cNvSpPr txBox="1">
            <a:spLocks noGrp="1"/>
          </p:cNvSpPr>
          <p:nvPr>
            <p:ph type="body" sz="quarter" idx="4294967295"/>
          </p:nvPr>
        </p:nvSpPr>
        <p:spPr>
          <a:xfrm>
            <a:off x="539999" y="1412776"/>
            <a:ext cx="5832202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342900" lvl="0" indent="-342900" algn="ctr" rtl="0">
              <a:spcBef>
                <a:spcPts val="600"/>
              </a:spcBef>
            </a:pPr>
            <a:r>
              <a:rPr lang="de-AT" sz="2400" b="1" dirty="0">
                <a:solidFill>
                  <a:srgbClr val="B12536"/>
                </a:solidFill>
                <a:latin typeface="HelveticaNeueLT Std Lt"/>
              </a:rPr>
              <a:t>Welche Idee steckt hinter „</a:t>
            </a:r>
            <a:r>
              <a:rPr lang="de-AT" sz="2400" b="1" dirty="0" err="1">
                <a:solidFill>
                  <a:srgbClr val="B12536"/>
                </a:solidFill>
                <a:latin typeface="HelveticaNeueLT Std Lt"/>
              </a:rPr>
              <a:t>KmS</a:t>
            </a:r>
            <a:r>
              <a:rPr lang="de-AT" sz="2400" b="1" dirty="0">
                <a:solidFill>
                  <a:srgbClr val="B12536"/>
                </a:solidFill>
                <a:latin typeface="HelveticaNeueLT Std Lt"/>
              </a:rPr>
              <a:t>“?</a:t>
            </a:r>
          </a:p>
        </p:txBody>
      </p:sp>
      <p:sp>
        <p:nvSpPr>
          <p:cNvPr id="3" name="Textplatzhalter 3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457200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>
              <a:spcBef>
                <a:spcPts val="600"/>
              </a:spcBef>
            </a:pPr>
            <a:r>
              <a:rPr lang="de-AT" sz="2400">
                <a:solidFill>
                  <a:srgbClr val="FFFFFF"/>
                </a:solidFill>
                <a:latin typeface="HelveticaNeueLT Std Lt"/>
              </a:rPr>
              <a:t>„KmS Kompetenz mit System“</a:t>
            </a:r>
          </a:p>
        </p:txBody>
      </p:sp>
      <p:sp>
        <p:nvSpPr>
          <p:cNvPr id="4" name="Inhaltsplatzhalter 4"/>
          <p:cNvSpPr txBox="1">
            <a:spLocks noGrp="1"/>
          </p:cNvSpPr>
          <p:nvPr>
            <p:ph type="body" sz="quarter" idx="4294967295"/>
          </p:nvPr>
        </p:nvSpPr>
        <p:spPr>
          <a:xfrm>
            <a:off x="539550" y="1844824"/>
            <a:ext cx="5544618" cy="25202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 rtl="0">
              <a:lnSpc>
                <a:spcPct val="200000"/>
              </a:lnSpc>
            </a:pPr>
            <a:r>
              <a:rPr lang="de-DE" sz="2000" dirty="0" err="1">
                <a:solidFill>
                  <a:srgbClr val="002060"/>
                </a:solidFill>
              </a:rPr>
              <a:t>KmS</a:t>
            </a:r>
            <a:r>
              <a:rPr lang="de-DE" sz="2000" dirty="0">
                <a:solidFill>
                  <a:srgbClr val="002060"/>
                </a:solidFill>
              </a:rPr>
              <a:t> soll </a:t>
            </a:r>
            <a:r>
              <a:rPr lang="de-DE" sz="2000" dirty="0" smtClean="0">
                <a:solidFill>
                  <a:srgbClr val="002060"/>
                </a:solidFill>
              </a:rPr>
              <a:t>es Menschen </a:t>
            </a:r>
            <a:r>
              <a:rPr lang="de-DE" sz="2000" dirty="0">
                <a:solidFill>
                  <a:srgbClr val="002060"/>
                </a:solidFill>
              </a:rPr>
              <a:t>ermöglichen, im Rahmen mehrerer </a:t>
            </a:r>
            <a:r>
              <a:rPr lang="de-DE" sz="2000" b="1" dirty="0">
                <a:solidFill>
                  <a:srgbClr val="002060"/>
                </a:solidFill>
              </a:rPr>
              <a:t>Bildungsbausteine</a:t>
            </a:r>
            <a:r>
              <a:rPr lang="de-DE" sz="2000" dirty="0">
                <a:solidFill>
                  <a:srgbClr val="002060"/>
                </a:solidFill>
              </a:rPr>
              <a:t> die Kompetenzen zu erwerben, die notwendig sind, um über den Weg der </a:t>
            </a:r>
            <a:r>
              <a:rPr lang="de-DE" sz="2000" b="1" dirty="0" smtClean="0">
                <a:solidFill>
                  <a:srgbClr val="002060"/>
                </a:solidFill>
              </a:rPr>
              <a:t>außerordentlichen </a:t>
            </a:r>
            <a:r>
              <a:rPr lang="de-DE" sz="2000" b="1" dirty="0">
                <a:solidFill>
                  <a:srgbClr val="002060"/>
                </a:solidFill>
              </a:rPr>
              <a:t>Lehrabschlussprüfung </a:t>
            </a:r>
            <a:r>
              <a:rPr lang="de-DE" sz="2000" dirty="0">
                <a:solidFill>
                  <a:srgbClr val="002060"/>
                </a:solidFill>
              </a:rPr>
              <a:t>einen </a:t>
            </a:r>
            <a:r>
              <a:rPr lang="de-DE" sz="2000" b="1" dirty="0">
                <a:solidFill>
                  <a:srgbClr val="002060"/>
                </a:solidFill>
              </a:rPr>
              <a:t>formalen Abschluss </a:t>
            </a:r>
            <a:r>
              <a:rPr lang="de-DE" sz="2000" dirty="0">
                <a:solidFill>
                  <a:srgbClr val="002060"/>
                </a:solidFill>
              </a:rPr>
              <a:t>zu erwerben.</a:t>
            </a:r>
            <a:endParaRPr lang="de-DE" dirty="0">
              <a:solidFill>
                <a:srgbClr val="002060"/>
              </a:solidFill>
            </a:endParaRPr>
          </a:p>
          <a:p>
            <a:pPr lvl="0" rtl="0">
              <a:lnSpc>
                <a:spcPct val="200000"/>
              </a:lnSpc>
            </a:pPr>
            <a:r>
              <a:rPr lang="de-DE" dirty="0">
                <a:solidFill>
                  <a:srgbClr val="002060"/>
                </a:solidFill>
              </a:rPr>
              <a:t>	</a:t>
            </a:r>
            <a:r>
              <a:rPr lang="de-DE" dirty="0" smtClean="0">
                <a:solidFill>
                  <a:srgbClr val="002060"/>
                </a:solidFill>
              </a:rPr>
              <a:t>	</a:t>
            </a:r>
            <a:endParaRPr lang="de-AT" dirty="0">
              <a:solidFill>
                <a:srgbClr val="002060"/>
              </a:solidFill>
            </a:endParaRPr>
          </a:p>
        </p:txBody>
      </p:sp>
      <p:sp>
        <p:nvSpPr>
          <p:cNvPr id="5" name="Pfeil nach rechts 4"/>
          <p:cNvSpPr/>
          <p:nvPr/>
        </p:nvSpPr>
        <p:spPr>
          <a:xfrm>
            <a:off x="683568" y="5733256"/>
            <a:ext cx="136815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bfi_0108_v21_fin+.jpg" descr="/Users/christiancolombini/Desktop/BFI_2012_WIEN_POWERPOINT_002 Ordner/Links/bfi_0108_v21_fin+.jpg"/>
          <p:cNvPicPr>
            <a:picLocks noChangeAspect="1"/>
          </p:cNvPicPr>
          <p:nvPr/>
        </p:nvPicPr>
        <p:blipFill>
          <a:blip r:embed="rId2"/>
          <a:srcRect l="48078" t="12023" r="15198" b="9110"/>
          <a:stretch>
            <a:fillRect/>
          </a:stretch>
        </p:blipFill>
        <p:spPr>
          <a:xfrm rot="239989">
            <a:off x="6550722" y="1872305"/>
            <a:ext cx="2183718" cy="3130259"/>
          </a:xfrm>
          <a:prstGeom prst="rect">
            <a:avLst/>
          </a:prstGeom>
          <a:solidFill>
            <a:srgbClr val="808080"/>
          </a:solidFill>
          <a:ln w="127001">
            <a:solidFill>
              <a:srgbClr val="DDDEDD"/>
            </a:solidFill>
            <a:prstDash val="solid"/>
            <a:miter/>
          </a:ln>
          <a:effectLst>
            <a:outerShdw dist="38096" dir="2700000" algn="tl">
              <a:srgbClr val="000000">
                <a:alpha val="43000"/>
              </a:srgbClr>
            </a:outerShdw>
          </a:effectLst>
        </p:spPr>
      </p:pic>
      <p:sp>
        <p:nvSpPr>
          <p:cNvPr id="7" name="Textfeld 6"/>
          <p:cNvSpPr txBox="1"/>
          <p:nvPr/>
        </p:nvSpPr>
        <p:spPr>
          <a:xfrm>
            <a:off x="2339752" y="5733256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2800" b="1" dirty="0">
                <a:solidFill>
                  <a:srgbClr val="C00000"/>
                </a:solidFill>
              </a:rPr>
              <a:t>Echte</a:t>
            </a:r>
            <a:r>
              <a:rPr lang="de-DE" sz="2800" b="1" dirty="0">
                <a:solidFill>
                  <a:srgbClr val="002060"/>
                </a:solidFill>
              </a:rPr>
              <a:t> </a:t>
            </a:r>
            <a:r>
              <a:rPr lang="de-DE" sz="2800" b="1" dirty="0">
                <a:solidFill>
                  <a:srgbClr val="C00000"/>
                </a:solidFill>
              </a:rPr>
              <a:t>Qualifizierungschance!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/>
          <p:cNvSpPr txBox="1">
            <a:spLocks noGrp="1"/>
          </p:cNvSpPr>
          <p:nvPr>
            <p:ph type="body" sz="quarter" idx="4294967295"/>
          </p:nvPr>
        </p:nvSpPr>
        <p:spPr>
          <a:xfrm>
            <a:off x="467544" y="476672"/>
            <a:ext cx="653224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>
              <a:spcBef>
                <a:spcPts val="600"/>
              </a:spcBef>
            </a:pP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„</a:t>
            </a:r>
            <a:r>
              <a:rPr lang="de-AT" sz="2400" dirty="0" err="1">
                <a:solidFill>
                  <a:srgbClr val="FFFFFF"/>
                </a:solidFill>
                <a:latin typeface="HelveticaNeueLT Std Lt"/>
              </a:rPr>
              <a:t>KmS</a:t>
            </a: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 Kompetenz mit System“ – Das Ziel LAP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1560" y="1745214"/>
            <a:ext cx="7272808" cy="523220"/>
          </a:xfrm>
          <a:prstGeom prst="rect">
            <a:avLst/>
          </a:prstGeom>
          <a:solidFill>
            <a:srgbClr val="004884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de-AT" sz="28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Lehrabschluss </a:t>
            </a:r>
            <a:endParaRPr lang="de-AT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683568" y="3933056"/>
            <a:ext cx="2126323" cy="969014"/>
          </a:xfrm>
          <a:prstGeom prst="roundRect">
            <a:avLst/>
          </a:prstGeom>
          <a:solidFill>
            <a:srgbClr val="BB0C3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latin typeface="Arial" panose="020B0604020202020204" pitchFamily="34" charset="0"/>
                <a:cs typeface="Arial" panose="020B0604020202020204" pitchFamily="34" charset="0"/>
              </a:rPr>
              <a:t>Zertifikat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Baustein 1</a:t>
            </a:r>
          </a:p>
          <a:p>
            <a:pPr algn="ctr"/>
            <a:r>
              <a:rPr lang="de-AT" dirty="0">
                <a:latin typeface="Arial" panose="020B0604020202020204" pitchFamily="34" charset="0"/>
                <a:cs typeface="Arial" panose="020B0604020202020204" pitchFamily="34" charset="0"/>
              </a:rPr>
              <a:t>„Basis“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180248" y="3470086"/>
            <a:ext cx="2126323" cy="1039034"/>
          </a:xfrm>
          <a:prstGeom prst="roundRect">
            <a:avLst/>
          </a:prstGeom>
          <a:solidFill>
            <a:srgbClr val="BB0C3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latin typeface="Arial" panose="020B0604020202020204" pitchFamily="34" charset="0"/>
                <a:cs typeface="Arial" panose="020B0604020202020204" pitchFamily="34" charset="0"/>
              </a:rPr>
              <a:t>Zertifikat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Baustein 2</a:t>
            </a:r>
          </a:p>
          <a:p>
            <a:pPr algn="ctr"/>
            <a:r>
              <a:rPr lang="de-AT" dirty="0">
                <a:latin typeface="Arial" panose="020B0604020202020204" pitchFamily="34" charset="0"/>
                <a:cs typeface="Arial" panose="020B0604020202020204" pitchFamily="34" charset="0"/>
              </a:rPr>
              <a:t>„Vertiefung“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660956" y="2753326"/>
            <a:ext cx="2126323" cy="963706"/>
          </a:xfrm>
          <a:prstGeom prst="roundRect">
            <a:avLst/>
          </a:prstGeom>
          <a:solidFill>
            <a:srgbClr val="BB0C35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>
                <a:latin typeface="Arial" panose="020B0604020202020204" pitchFamily="34" charset="0"/>
                <a:cs typeface="Arial" panose="020B0604020202020204" pitchFamily="34" charset="0"/>
              </a:rPr>
              <a:t>Zertifikat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AT" b="1" dirty="0">
                <a:latin typeface="Arial" panose="020B0604020202020204" pitchFamily="34" charset="0"/>
                <a:cs typeface="Arial" panose="020B0604020202020204" pitchFamily="34" charset="0"/>
              </a:rPr>
              <a:t>Baustein 3</a:t>
            </a:r>
          </a:p>
          <a:p>
            <a:pPr algn="ctr"/>
            <a:r>
              <a:rPr lang="de-AT" dirty="0">
                <a:latin typeface="Arial" panose="020B0604020202020204" pitchFamily="34" charset="0"/>
                <a:cs typeface="Arial" panose="020B0604020202020204" pitchFamily="34" charset="0"/>
              </a:rPr>
              <a:t>„Profi“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683568" y="5250904"/>
            <a:ext cx="2126323" cy="698376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rgbClr val="BB0C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 oder wenig Berufserfahrung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3180247" y="4796735"/>
            <a:ext cx="2126323" cy="1152545"/>
          </a:xfrm>
          <a:prstGeom prst="roundRect">
            <a:avLst/>
          </a:prstGeom>
          <a:ln>
            <a:noFill/>
          </a:ln>
          <a:effectLst>
            <a:glow rad="127000">
              <a:schemeClr val="bg1"/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AT" b="1" cap="all" dirty="0">
                <a:solidFill>
                  <a:srgbClr val="BB0C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Quereinstieg</a:t>
            </a:r>
          </a:p>
          <a:p>
            <a:pPr algn="ctr"/>
            <a:r>
              <a:rPr lang="de-AT" dirty="0">
                <a:solidFill>
                  <a:srgbClr val="BB0C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einschlägige Berufserfahrung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5660957" y="4050029"/>
            <a:ext cx="2151403" cy="1899251"/>
          </a:xfrm>
          <a:prstGeom prst="roundRect">
            <a:avLst/>
          </a:prstGeom>
          <a:ln>
            <a:noFill/>
          </a:ln>
          <a:effectLst>
            <a:glow rad="127000">
              <a:schemeClr val="bg1"/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AT" b="1" cap="all" dirty="0">
                <a:solidFill>
                  <a:srgbClr val="BB0C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Quereinstieg</a:t>
            </a:r>
          </a:p>
          <a:p>
            <a:pPr algn="ctr"/>
            <a:r>
              <a:rPr lang="de-AT" dirty="0">
                <a:solidFill>
                  <a:srgbClr val="BB0C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umfangreiche Berufserfahrung</a:t>
            </a:r>
          </a:p>
        </p:txBody>
      </p:sp>
      <p:sp>
        <p:nvSpPr>
          <p:cNvPr id="3" name="Pfeil nach rechts 2"/>
          <p:cNvSpPr/>
          <p:nvPr/>
        </p:nvSpPr>
        <p:spPr>
          <a:xfrm>
            <a:off x="611560" y="1268760"/>
            <a:ext cx="2304256" cy="13681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/>
          <p:cNvSpPr txBox="1">
            <a:spLocks noGrp="1"/>
          </p:cNvSpPr>
          <p:nvPr>
            <p:ph type="body" sz="quarter" idx="4294967295"/>
          </p:nvPr>
        </p:nvSpPr>
        <p:spPr>
          <a:xfrm>
            <a:off x="1404097" y="1412776"/>
            <a:ext cx="7848423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342900" lvl="0" indent="-342900" algn="ctr" rtl="0">
              <a:spcBef>
                <a:spcPts val="600"/>
              </a:spcBef>
            </a:pPr>
            <a:r>
              <a:rPr lang="de-AT" sz="2400" b="1" dirty="0">
                <a:solidFill>
                  <a:srgbClr val="B12536"/>
                </a:solidFill>
                <a:latin typeface="HelveticaNeueLT Std Lt"/>
              </a:rPr>
              <a:t>Was lernt man in den einzelnen Modulen ?</a:t>
            </a:r>
          </a:p>
        </p:txBody>
      </p:sp>
      <p:sp>
        <p:nvSpPr>
          <p:cNvPr id="3" name="Textplatzhalter 3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457200"/>
            <a:ext cx="6172200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>
              <a:spcBef>
                <a:spcPts val="600"/>
              </a:spcBef>
            </a:pP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„</a:t>
            </a:r>
            <a:r>
              <a:rPr lang="de-AT" sz="2400" dirty="0" err="1">
                <a:solidFill>
                  <a:srgbClr val="FFFFFF"/>
                </a:solidFill>
                <a:latin typeface="HelveticaNeueLT Std Lt"/>
              </a:rPr>
              <a:t>KmS</a:t>
            </a: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 Kompetenz mit System“ – Der Aufbau</a:t>
            </a:r>
          </a:p>
        </p:txBody>
      </p:sp>
      <p:sp>
        <p:nvSpPr>
          <p:cNvPr id="6" name="Pfeil nach unten 5"/>
          <p:cNvSpPr/>
          <p:nvPr/>
        </p:nvSpPr>
        <p:spPr>
          <a:xfrm>
            <a:off x="1331640" y="1196752"/>
            <a:ext cx="720080" cy="86409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5" y="2060848"/>
            <a:ext cx="7899044" cy="423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/>
          <p:cNvSpPr txBox="1">
            <a:spLocks noGrp="1"/>
          </p:cNvSpPr>
          <p:nvPr>
            <p:ph type="body" sz="quarter" idx="4294967295"/>
          </p:nvPr>
        </p:nvSpPr>
        <p:spPr>
          <a:xfrm>
            <a:off x="539998" y="1268760"/>
            <a:ext cx="7848423" cy="52200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342900" lvl="0" indent="-342900" algn="ctr" rtl="0">
              <a:spcBef>
                <a:spcPts val="600"/>
              </a:spcBef>
            </a:pPr>
            <a:r>
              <a:rPr lang="de-AT" sz="2400" b="1" dirty="0">
                <a:solidFill>
                  <a:srgbClr val="B12536"/>
                </a:solidFill>
                <a:latin typeface="HelveticaNeueLT Std Lt"/>
              </a:rPr>
              <a:t>Welche </a:t>
            </a:r>
            <a:r>
              <a:rPr lang="de-AT" sz="2400" b="1" dirty="0" smtClean="0">
                <a:solidFill>
                  <a:srgbClr val="B12536"/>
                </a:solidFill>
                <a:latin typeface="HelveticaNeueLT Std Lt"/>
              </a:rPr>
              <a:t>Projektziele haben wir uns gesteckt </a:t>
            </a:r>
            <a:br>
              <a:rPr lang="de-AT" sz="2400" b="1" dirty="0" smtClean="0">
                <a:solidFill>
                  <a:srgbClr val="B12536"/>
                </a:solidFill>
                <a:latin typeface="HelveticaNeueLT Std Lt"/>
              </a:rPr>
            </a:br>
            <a:r>
              <a:rPr lang="de-AT" sz="2400" b="1" dirty="0" smtClean="0">
                <a:solidFill>
                  <a:srgbClr val="B12536"/>
                </a:solidFill>
                <a:latin typeface="HelveticaNeueLT Std Lt"/>
              </a:rPr>
              <a:t>und wie messen wir den Erfolg?</a:t>
            </a:r>
            <a:endParaRPr lang="de-AT" sz="2400" b="1" dirty="0">
              <a:solidFill>
                <a:srgbClr val="B12536"/>
              </a:solidFill>
              <a:latin typeface="HelveticaNeueLT Std Lt"/>
            </a:endParaRPr>
          </a:p>
        </p:txBody>
      </p:sp>
      <p:sp>
        <p:nvSpPr>
          <p:cNvPr id="3" name="Textplatzhalter 3"/>
          <p:cNvSpPr txBox="1">
            <a:spLocks noGrp="1"/>
          </p:cNvSpPr>
          <p:nvPr>
            <p:ph type="body" sz="quarter" idx="4294967295"/>
          </p:nvPr>
        </p:nvSpPr>
        <p:spPr>
          <a:xfrm>
            <a:off x="107504" y="457200"/>
            <a:ext cx="7704856" cy="685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>
              <a:spcBef>
                <a:spcPts val="600"/>
              </a:spcBef>
            </a:pPr>
            <a:r>
              <a:rPr lang="de-AT" sz="2400" dirty="0" smtClean="0">
                <a:solidFill>
                  <a:srgbClr val="FFFFFF"/>
                </a:solidFill>
                <a:latin typeface="HelveticaNeueLT Std Lt"/>
              </a:rPr>
              <a:t>Projektziele u. Indikatoren von </a:t>
            </a:r>
            <a:r>
              <a:rPr lang="de-AT" sz="2400" dirty="0" err="1" smtClean="0">
                <a:solidFill>
                  <a:srgbClr val="FFFFFF"/>
                </a:solidFill>
                <a:latin typeface="HelveticaNeueLT Std Lt"/>
              </a:rPr>
              <a:t>KmS</a:t>
            </a:r>
            <a:r>
              <a:rPr lang="de-AT" sz="2400" dirty="0" smtClean="0">
                <a:solidFill>
                  <a:srgbClr val="FFFFFF"/>
                </a:solidFill>
                <a:latin typeface="HelveticaNeueLT Std Lt"/>
              </a:rPr>
              <a:t> Roma/</a:t>
            </a:r>
            <a:r>
              <a:rPr lang="de-AT" sz="2400" dirty="0" err="1" smtClean="0">
                <a:solidFill>
                  <a:srgbClr val="FFFFFF"/>
                </a:solidFill>
                <a:latin typeface="HelveticaNeueLT Std Lt"/>
              </a:rPr>
              <a:t>Romnja</a:t>
            </a:r>
            <a:endParaRPr lang="de-AT" sz="2400" dirty="0">
              <a:solidFill>
                <a:srgbClr val="FFFFFF"/>
              </a:solidFill>
              <a:latin typeface="HelveticaNeueLT Std Lt"/>
            </a:endParaRPr>
          </a:p>
        </p:txBody>
      </p:sp>
      <p:sp>
        <p:nvSpPr>
          <p:cNvPr id="4" name="Inhaltsplatzhalter 4"/>
          <p:cNvSpPr txBox="1">
            <a:spLocks noGrp="1"/>
          </p:cNvSpPr>
          <p:nvPr>
            <p:ph type="body" sz="quarter" idx="4294967295"/>
          </p:nvPr>
        </p:nvSpPr>
        <p:spPr>
          <a:xfrm>
            <a:off x="539550" y="2204864"/>
            <a:ext cx="8352930" cy="41764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457200" lvl="4" indent="-457200" defTabSz="361950" rtl="0">
              <a:buFont typeface="+mj-lt"/>
              <a:buAutoNum type="arabicPeriod"/>
            </a:pPr>
            <a:r>
              <a:rPr lang="de-DE" sz="2000" b="1" dirty="0" err="1" smtClean="0">
                <a:solidFill>
                  <a:srgbClr val="002060"/>
                </a:solidFill>
              </a:rPr>
              <a:t>Empowerment</a:t>
            </a:r>
            <a:r>
              <a:rPr lang="de-DE" sz="2000" b="1" dirty="0" smtClean="0">
                <a:solidFill>
                  <a:srgbClr val="002060"/>
                </a:solidFill>
              </a:rPr>
              <a:t> durch persönliche Betreuung und </a:t>
            </a:r>
            <a:r>
              <a:rPr lang="de-DE" sz="2000" b="1" dirty="0" err="1" smtClean="0">
                <a:solidFill>
                  <a:srgbClr val="002060"/>
                </a:solidFill>
              </a:rPr>
              <a:t>Role</a:t>
            </a:r>
            <a:r>
              <a:rPr lang="de-DE" sz="2000" b="1" dirty="0" smtClean="0">
                <a:solidFill>
                  <a:srgbClr val="002060"/>
                </a:solidFill>
              </a:rPr>
              <a:t> Models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Kontinuierlicher Einsatz von Personen aus der Community im Training und der Administration, Dokumentation der Betreuungsaktivitäten, Auslastungsstatistik, Berichte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endParaRPr lang="de-DE" sz="2000" dirty="0" smtClean="0">
              <a:solidFill>
                <a:srgbClr val="002060"/>
              </a:solidFill>
            </a:endParaRPr>
          </a:p>
          <a:p>
            <a:pPr marL="457200" lvl="4" indent="-457200" defTabSz="361950" rtl="0">
              <a:buFont typeface="+mj-lt"/>
              <a:buAutoNum type="arabicPeriod"/>
            </a:pPr>
            <a:r>
              <a:rPr lang="de-DE" sz="2000" b="1" dirty="0" smtClean="0">
                <a:solidFill>
                  <a:srgbClr val="002060"/>
                </a:solidFill>
              </a:rPr>
              <a:t>Kompetenzerweiterung im Bereich Einzelhandel bis zur a. o. LAP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Zielgruppenspezifische Gestaltung von Lehrmaterialien, Prüfungsstatistiken (</a:t>
            </a:r>
            <a:r>
              <a:rPr lang="de-DE" dirty="0">
                <a:solidFill>
                  <a:srgbClr val="002060"/>
                </a:solidFill>
              </a:rPr>
              <a:t>K</a:t>
            </a:r>
            <a:r>
              <a:rPr lang="de-DE" dirty="0" smtClean="0">
                <a:solidFill>
                  <a:srgbClr val="002060"/>
                </a:solidFill>
              </a:rPr>
              <a:t>ompetenzchecks und LAP, Erfolg 50-60%), Feedback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endParaRPr lang="de-DE" sz="2000" dirty="0" smtClean="0">
              <a:solidFill>
                <a:srgbClr val="002060"/>
              </a:solidFill>
            </a:endParaRPr>
          </a:p>
          <a:p>
            <a:pPr marL="457200" lvl="4" indent="-457200" defTabSz="361950" rtl="0">
              <a:buFont typeface="+mj-lt"/>
              <a:buAutoNum type="arabicPeriod"/>
            </a:pPr>
            <a:r>
              <a:rPr lang="de-DE" sz="2000" b="1" dirty="0" smtClean="0">
                <a:solidFill>
                  <a:srgbClr val="002060"/>
                </a:solidFill>
              </a:rPr>
              <a:t>Verbesserung der Beschäftigungsfähigkeit und Reduzierung von Integrationshemmnissen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Vermittlungsstatistik (25% innerhalb von 6 Monaten), Betreuungsstatistik, Best-Practice-Beispiele</a:t>
            </a: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r>
              <a:rPr lang="de-DE" sz="2000" dirty="0" smtClean="0">
                <a:solidFill>
                  <a:srgbClr val="002060"/>
                </a:solidFill>
              </a:rPr>
              <a:t/>
            </a:r>
            <a:br>
              <a:rPr lang="de-DE" sz="2000" dirty="0" smtClean="0">
                <a:solidFill>
                  <a:srgbClr val="002060"/>
                </a:solidFill>
              </a:rPr>
            </a:br>
            <a:endParaRPr lang="de-DE" sz="2000" dirty="0" smtClean="0">
              <a:solidFill>
                <a:srgbClr val="002060"/>
              </a:solidFill>
            </a:endParaRPr>
          </a:p>
          <a:p>
            <a:pPr lvl="4" defTabSz="361950" rtl="0"/>
            <a:r>
              <a:rPr lang="de-DE" sz="2800" dirty="0" smtClean="0">
                <a:solidFill>
                  <a:srgbClr val="002060"/>
                </a:solidFill>
              </a:rPr>
              <a:t>	</a:t>
            </a:r>
            <a:endParaRPr lang="de-DE" sz="2800" b="1" dirty="0">
              <a:solidFill>
                <a:srgbClr val="C00000"/>
              </a:solidFill>
            </a:endParaRPr>
          </a:p>
          <a:p>
            <a:pPr lvl="0" rtl="0">
              <a:lnSpc>
                <a:spcPct val="200000"/>
              </a:lnSpc>
            </a:pPr>
            <a:endParaRPr lang="de-A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406379"/>
            <a:ext cx="1946470" cy="1894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platzhalter 2"/>
          <p:cNvSpPr txBox="1">
            <a:spLocks noGrp="1"/>
          </p:cNvSpPr>
          <p:nvPr>
            <p:ph type="body" sz="quarter" idx="4294967295"/>
          </p:nvPr>
        </p:nvSpPr>
        <p:spPr>
          <a:xfrm>
            <a:off x="-252536" y="2060848"/>
            <a:ext cx="5896938" cy="22771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 indent="-342900" algn="ctr" rtl="0" hangingPunct="0">
              <a:spcBef>
                <a:spcPts val="700"/>
              </a:spcBef>
            </a:pPr>
            <a:r>
              <a:rPr lang="de-AT" sz="3200" b="1" dirty="0">
                <a:solidFill>
                  <a:srgbClr val="B12536"/>
                </a:solidFill>
                <a:latin typeface="HelveticaNeueLT Std Lt"/>
              </a:rPr>
              <a:t>Vielen Dank für Ihre Aufmerksamkeit</a:t>
            </a:r>
          </a:p>
          <a:p>
            <a:pPr lvl="0" indent="-342900" algn="ctr" rtl="0" hangingPunct="0">
              <a:spcBef>
                <a:spcPts val="700"/>
              </a:spcBef>
            </a:pPr>
            <a:endParaRPr lang="de-AT" sz="2800" dirty="0" smtClean="0">
              <a:solidFill>
                <a:srgbClr val="B12536"/>
              </a:solidFill>
              <a:latin typeface="HelveticaNeueLT Std Lt"/>
            </a:endParaRPr>
          </a:p>
          <a:p>
            <a:pPr lvl="0" indent="-342900" algn="l" rtl="0" hangingPunct="0">
              <a:spcBef>
                <a:spcPts val="700"/>
              </a:spcBef>
            </a:pPr>
            <a:r>
              <a:rPr lang="de-AT" sz="2800" dirty="0">
                <a:solidFill>
                  <a:srgbClr val="B12536"/>
                </a:solidFill>
                <a:latin typeface="HelveticaNeueLT Std Lt"/>
              </a:rPr>
              <a:t> </a:t>
            </a:r>
            <a:r>
              <a:rPr lang="de-AT" sz="2800" dirty="0" smtClean="0">
                <a:solidFill>
                  <a:srgbClr val="B12536"/>
                </a:solidFill>
                <a:latin typeface="HelveticaNeueLT Std Lt"/>
              </a:rPr>
              <a:t>          </a:t>
            </a:r>
          </a:p>
          <a:p>
            <a:pPr lvl="0" indent="-342900" algn="l" rtl="0" hangingPunct="0">
              <a:spcBef>
                <a:spcPts val="700"/>
              </a:spcBef>
            </a:pPr>
            <a:r>
              <a:rPr lang="de-AT" sz="2800" dirty="0">
                <a:solidFill>
                  <a:srgbClr val="B12536"/>
                </a:solidFill>
                <a:latin typeface="HelveticaNeueLT Std Lt"/>
              </a:rPr>
              <a:t> </a:t>
            </a:r>
            <a:r>
              <a:rPr lang="de-AT" sz="2800" dirty="0" smtClean="0">
                <a:solidFill>
                  <a:srgbClr val="B12536"/>
                </a:solidFill>
                <a:latin typeface="HelveticaNeueLT Std Lt"/>
              </a:rPr>
              <a:t>              Ihr                     Team </a:t>
            </a:r>
            <a:endParaRPr lang="de-AT" sz="2800" dirty="0">
              <a:solidFill>
                <a:srgbClr val="B12536"/>
              </a:solidFill>
              <a:latin typeface="HelveticaNeueLT Std Lt"/>
            </a:endParaRPr>
          </a:p>
        </p:txBody>
      </p:sp>
      <p:sp>
        <p:nvSpPr>
          <p:cNvPr id="3" name="Textplatzhalter 3"/>
          <p:cNvSpPr txBox="1">
            <a:spLocks noGrp="1"/>
          </p:cNvSpPr>
          <p:nvPr>
            <p:ph type="body" sz="quarter" idx="4294967295"/>
          </p:nvPr>
        </p:nvSpPr>
        <p:spPr>
          <a:xfrm>
            <a:off x="251520" y="476672"/>
            <a:ext cx="5920680" cy="66632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marL="342900" lvl="0" indent="-342900" algn="l" rtl="0" hangingPunct="0">
              <a:spcBef>
                <a:spcPts val="600"/>
              </a:spcBef>
            </a:pPr>
            <a:r>
              <a:rPr lang="de-AT" sz="2400" dirty="0">
                <a:solidFill>
                  <a:srgbClr val="FFFFFF"/>
                </a:solidFill>
                <a:latin typeface="HelveticaNeueLT Std Lt"/>
              </a:rPr>
              <a:t>BILDUNG. FREUDE INKLUSIVE</a:t>
            </a:r>
            <a:r>
              <a:rPr lang="de-AT" sz="2400" dirty="0" smtClean="0">
                <a:solidFill>
                  <a:srgbClr val="FFFFFF"/>
                </a:solidFill>
                <a:latin typeface="HelveticaNeueLT Std Lt"/>
              </a:rPr>
              <a:t>.                 </a:t>
            </a:r>
            <a:endParaRPr lang="de-AT" sz="2400" dirty="0">
              <a:solidFill>
                <a:srgbClr val="FFFFFF"/>
              </a:solidFill>
              <a:latin typeface="HelveticaNeueLT Std Lt"/>
            </a:endParaRPr>
          </a:p>
        </p:txBody>
      </p:sp>
      <p:pic>
        <p:nvPicPr>
          <p:cNvPr id="6" name="Picture 6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" r="3141"/>
          <a:stretch/>
        </p:blipFill>
        <p:spPr bwMode="auto">
          <a:xfrm rot="240000">
            <a:off x="5148465" y="1611088"/>
            <a:ext cx="3750364" cy="369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73216"/>
            <a:ext cx="14382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88" y="5661248"/>
            <a:ext cx="2798763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 01 16 Freude_PP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äsentation Projekt KOMPETENZ EINZELHANDEL, Richter, BFI" edit="true"/>
    <f:field ref="objsubject" par="" text="" edit="true"/>
    <f:field ref="objcreatedby" par="" text="CZOCHLAR-WONIAFKA, Erika"/>
    <f:field ref="objcreatedat" par="" date="2019-09-13T11:50:09" text="13.09.2019 11:50:09"/>
    <f:field ref="objchangedby" par="" text="GRUMBACH, Sara, Mag., LLM.oec."/>
    <f:field ref="objmodifiedat" par="" date="2019-09-18T13:36:40" text="18.09.2019 13:36:40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Präsentation Projekt KOMPETENZ EINZELHANDEL, Richter, BFI" edit="true"/>
    <f:field ref="CCAPRECONFIG_15_1001_Objektname" par="" text="Präsentation Projekt KOMPETENZ EINZELHANDEL, Richter, BFI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Bildschirmpräsentation (4:3)</PresentationFormat>
  <Paragraphs>39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HelveticaNeueLT Std Lt</vt:lpstr>
      <vt:lpstr>Symbol</vt:lpstr>
      <vt:lpstr>Tahoma</vt:lpstr>
      <vt:lpstr>Times New Roman</vt:lpstr>
      <vt:lpstr>ヒラギノ角ゴ Pro W3</vt:lpstr>
      <vt:lpstr>2013 01 16 Freude_PPT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BFI Wien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ROMA-EMPOWERMENT FÜR DEN ARBEITSMARKT 2019-2022</dc:title>
  <dc:creator>Monika Richter</dc:creator>
  <cp:lastModifiedBy>MÖTZ, Manuel</cp:lastModifiedBy>
  <cp:revision>21</cp:revision>
  <cp:lastPrinted>2019-09-12T08:24:48Z</cp:lastPrinted>
  <dcterms:created xsi:type="dcterms:W3CDTF">2019-08-25T12:24:51Z</dcterms:created>
  <dcterms:modified xsi:type="dcterms:W3CDTF">2019-09-18T13:55:36Z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Erika.CZOCHLAR-WONIAFKA@bka.gv.at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Mag. Sara GRUMBACH, LLM.oec.</vt:lpwstr>
  </property>
  <property fmtid="{D5CDD505-2E9C-101B-9397-08002B2CF9AE}" pid="42" name="FSC#EIBPRECONFIG@1.1001:objchangedbyPostTitle">
    <vt:lpwstr>LLM.oec.</vt:lpwstr>
  </property>
  <property fmtid="{D5CDD505-2E9C-101B-9397-08002B2CF9AE}" pid="43" name="FSC#EIBPRECONFIG@1.1001:objchangedat">
    <vt:lpwstr>18.09.2019</vt:lpwstr>
  </property>
  <property fmtid="{D5CDD505-2E9C-101B-9397-08002B2CF9AE}" pid="44" name="FSC#EIBPRECONFIG@1.1001:objname">
    <vt:lpwstr>Präsentation Projekt KOMPETENZ EINZELHANDEL, Richter, BFI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Erika CZOCHLAR-WONIAFKA</vt:lpwstr>
  </property>
  <property fmtid="{D5CDD505-2E9C-101B-9397-08002B2CF9AE}" pid="59" name="FSC#COOELAK@1.1001:OwnerExtension">
    <vt:lpwstr>202382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13.09.2019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*COO.3000.101.32.4905988*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COO.3000.101.32.4905988</vt:lpwstr>
  </property>
  <property fmtid="{D5CDD505-2E9C-101B-9397-08002B2CF9AE}" pid="120" name="FSC#FSCFOLIO@1.1001:docpropproject">
    <vt:lpwstr/>
  </property>
</Properties>
</file>