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2"/>
  </p:sldMasterIdLst>
  <p:notesMasterIdLst>
    <p:notesMasterId r:id="rId8"/>
  </p:notesMasterIdLst>
  <p:handoutMasterIdLst>
    <p:handoutMasterId r:id="rId9"/>
  </p:handoutMasterIdLst>
  <p:sldIdLst>
    <p:sldId id="256" r:id="rId3"/>
    <p:sldId id="288" r:id="rId4"/>
    <p:sldId id="287" r:id="rId5"/>
    <p:sldId id="285" r:id="rId6"/>
    <p:sldId id="281" r:id="rId7"/>
  </p:sldIdLst>
  <p:sldSz cx="9144000" cy="6858000" type="screen4x3"/>
  <p:notesSz cx="6743700" cy="98806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1325" autoAdjust="0"/>
  </p:normalViewPr>
  <p:slideViewPr>
    <p:cSldViewPr>
      <p:cViewPr varScale="1">
        <p:scale>
          <a:sx n="86" d="100"/>
          <a:sy n="86" d="100"/>
        </p:scale>
        <p:origin x="233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678A92-6E3E-41C5-9BDB-709F88838AE1}" type="doc">
      <dgm:prSet loTypeId="urn:microsoft.com/office/officeart/2005/8/layout/rings+Icon" loCatId="relationship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de-AT"/>
        </a:p>
      </dgm:t>
    </dgm:pt>
    <dgm:pt modelId="{B15E8A8A-2F79-4FCD-B249-18B4BD5F12ED}">
      <dgm:prSet phldrT="[Text]"/>
      <dgm:spPr/>
      <dgm:t>
        <a:bodyPr/>
        <a:lstStyle/>
        <a:p>
          <a:r>
            <a:rPr lang="de-AT"/>
            <a:t>Beratung</a:t>
          </a:r>
        </a:p>
      </dgm:t>
    </dgm:pt>
    <dgm:pt modelId="{1AE555FD-0FE8-4C9C-8119-DEFA2B21C006}" type="parTrans" cxnId="{4876FCD1-84D5-496F-9815-FFDE4A018DC8}">
      <dgm:prSet/>
      <dgm:spPr/>
      <dgm:t>
        <a:bodyPr/>
        <a:lstStyle/>
        <a:p>
          <a:endParaRPr lang="de-AT"/>
        </a:p>
      </dgm:t>
    </dgm:pt>
    <dgm:pt modelId="{0782C1D9-7F7A-44C1-BE2D-4D8C9ADB5BDF}" type="sibTrans" cxnId="{4876FCD1-84D5-496F-9815-FFDE4A018DC8}">
      <dgm:prSet/>
      <dgm:spPr/>
      <dgm:t>
        <a:bodyPr/>
        <a:lstStyle/>
        <a:p>
          <a:endParaRPr lang="de-AT"/>
        </a:p>
      </dgm:t>
    </dgm:pt>
    <dgm:pt modelId="{DD42BC91-2B22-4BE0-9FB4-0FC03626E837}">
      <dgm:prSet phldrT="[Text]"/>
      <dgm:spPr/>
      <dgm:t>
        <a:bodyPr/>
        <a:lstStyle/>
        <a:p>
          <a:r>
            <a:rPr lang="de-AT"/>
            <a:t>Deutschkurs mit Fokus Beruf</a:t>
          </a:r>
        </a:p>
      </dgm:t>
    </dgm:pt>
    <dgm:pt modelId="{A5A7AB15-CCF0-4F0E-9F4E-D4AF1706178F}" type="parTrans" cxnId="{0567CAE6-5CE4-401E-939F-5992FBFC73F3}">
      <dgm:prSet/>
      <dgm:spPr/>
      <dgm:t>
        <a:bodyPr/>
        <a:lstStyle/>
        <a:p>
          <a:endParaRPr lang="de-AT"/>
        </a:p>
      </dgm:t>
    </dgm:pt>
    <dgm:pt modelId="{B6599B3D-D25F-4A58-8DDB-79BDE499A4AD}" type="sibTrans" cxnId="{0567CAE6-5CE4-401E-939F-5992FBFC73F3}">
      <dgm:prSet/>
      <dgm:spPr/>
      <dgm:t>
        <a:bodyPr/>
        <a:lstStyle/>
        <a:p>
          <a:endParaRPr lang="de-AT"/>
        </a:p>
      </dgm:t>
    </dgm:pt>
    <dgm:pt modelId="{E4EAF0CB-82CE-4FB0-90C7-2D718162B199}">
      <dgm:prSet phldrT="[Text]"/>
      <dgm:spPr/>
      <dgm:t>
        <a:bodyPr/>
        <a:lstStyle/>
        <a:p>
          <a:r>
            <a:rPr lang="de-AT"/>
            <a:t>Anti-diskriminierung &amp; </a:t>
          </a:r>
        </a:p>
        <a:p>
          <a:r>
            <a:rPr lang="de-AT"/>
            <a:t>Empowerment</a:t>
          </a:r>
        </a:p>
      </dgm:t>
    </dgm:pt>
    <dgm:pt modelId="{EE2E950C-08F6-48EA-9B36-C43A75111EE4}" type="parTrans" cxnId="{62198435-1A58-4AB2-A406-727B53783CAC}">
      <dgm:prSet/>
      <dgm:spPr/>
      <dgm:t>
        <a:bodyPr/>
        <a:lstStyle/>
        <a:p>
          <a:endParaRPr lang="de-AT"/>
        </a:p>
      </dgm:t>
    </dgm:pt>
    <dgm:pt modelId="{E6F12871-59CC-4E76-9C21-FFF7A20EBCEF}" type="sibTrans" cxnId="{62198435-1A58-4AB2-A406-727B53783CAC}">
      <dgm:prSet/>
      <dgm:spPr/>
      <dgm:t>
        <a:bodyPr/>
        <a:lstStyle/>
        <a:p>
          <a:endParaRPr lang="de-AT"/>
        </a:p>
      </dgm:t>
    </dgm:pt>
    <dgm:pt modelId="{40EB0F39-2013-48E5-B634-C1AB2527CF0A}">
      <dgm:prSet phldrT="[Text]"/>
      <dgm:spPr/>
      <dgm:t>
        <a:bodyPr/>
        <a:lstStyle/>
        <a:p>
          <a:r>
            <a:rPr lang="de-AT"/>
            <a:t>Jobcoaching</a:t>
          </a:r>
        </a:p>
      </dgm:t>
    </dgm:pt>
    <dgm:pt modelId="{E84E9BBE-43D4-438E-8BCD-DF2F8B1C2E32}" type="parTrans" cxnId="{191E36BD-4643-41CF-B05E-656D373FD2A4}">
      <dgm:prSet/>
      <dgm:spPr/>
      <dgm:t>
        <a:bodyPr/>
        <a:lstStyle/>
        <a:p>
          <a:endParaRPr lang="de-AT"/>
        </a:p>
      </dgm:t>
    </dgm:pt>
    <dgm:pt modelId="{750FA505-F985-41E4-B0D3-3D09DCD134CC}" type="sibTrans" cxnId="{191E36BD-4643-41CF-B05E-656D373FD2A4}">
      <dgm:prSet/>
      <dgm:spPr/>
      <dgm:t>
        <a:bodyPr/>
        <a:lstStyle/>
        <a:p>
          <a:endParaRPr lang="de-AT"/>
        </a:p>
      </dgm:t>
    </dgm:pt>
    <dgm:pt modelId="{8AB79B1A-FA88-465D-8371-19A9DC7CFB90}">
      <dgm:prSet phldrT="[Text]"/>
      <dgm:spPr/>
      <dgm:t>
        <a:bodyPr/>
        <a:lstStyle/>
        <a:p>
          <a:r>
            <a:rPr lang="de-AT"/>
            <a:t>Unternehmens-kontakte</a:t>
          </a:r>
        </a:p>
      </dgm:t>
    </dgm:pt>
    <dgm:pt modelId="{AEB8065A-76FC-4FB3-B6F9-19AA8CE6E388}" type="parTrans" cxnId="{D08BF3A8-A9E4-43BF-8650-C769251F9D2F}">
      <dgm:prSet/>
      <dgm:spPr/>
      <dgm:t>
        <a:bodyPr/>
        <a:lstStyle/>
        <a:p>
          <a:endParaRPr lang="de-AT"/>
        </a:p>
      </dgm:t>
    </dgm:pt>
    <dgm:pt modelId="{A6024B4E-261F-4E41-87C2-C56C1ADF563F}" type="sibTrans" cxnId="{D08BF3A8-A9E4-43BF-8650-C769251F9D2F}">
      <dgm:prSet/>
      <dgm:spPr/>
      <dgm:t>
        <a:bodyPr/>
        <a:lstStyle/>
        <a:p>
          <a:endParaRPr lang="de-AT"/>
        </a:p>
      </dgm:t>
    </dgm:pt>
    <dgm:pt modelId="{93040CD2-A027-4B04-BCA1-D74BB3FE1686}" type="pres">
      <dgm:prSet presAssocID="{BB678A92-6E3E-41C5-9BDB-709F88838AE1}" presName="Name0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de-AT"/>
        </a:p>
      </dgm:t>
    </dgm:pt>
    <dgm:pt modelId="{C59284F4-D42B-48EC-8182-2900B77DB3E6}" type="pres">
      <dgm:prSet presAssocID="{BB678A92-6E3E-41C5-9BDB-709F88838AE1}" presName="ellipse1" presStyleLbl="vennNode1" presStyleIdx="0" presStyleCnt="5" custLinFactNeighborY="-1026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12FA9E71-855C-4BE1-A434-A98CB53DC2D2}" type="pres">
      <dgm:prSet presAssocID="{BB678A92-6E3E-41C5-9BDB-709F88838AE1}" presName="ellipse2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E72FD921-E7D5-463C-A648-D576778C318D}" type="pres">
      <dgm:prSet presAssocID="{BB678A92-6E3E-41C5-9BDB-709F88838AE1}" presName="ellipse3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B64CB01D-C09E-4DBE-B0E9-3C87F1A40603}" type="pres">
      <dgm:prSet presAssocID="{BB678A92-6E3E-41C5-9BDB-709F88838AE1}" presName="ellipse4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3DC7E439-A46F-4A20-AC0F-AB3C4A35BC24}" type="pres">
      <dgm:prSet presAssocID="{BB678A92-6E3E-41C5-9BDB-709F88838AE1}" presName="ellipse5" presStyleLbl="vennNode1" presStyleIdx="4" presStyleCnt="5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</dgm:ptLst>
  <dgm:cxnLst>
    <dgm:cxn modelId="{1BC89AA0-74E8-4FB0-BD93-532345784DE5}" type="presOf" srcId="{BB678A92-6E3E-41C5-9BDB-709F88838AE1}" destId="{93040CD2-A027-4B04-BCA1-D74BB3FE1686}" srcOrd="0" destOrd="0" presId="urn:microsoft.com/office/officeart/2005/8/layout/rings+Icon"/>
    <dgm:cxn modelId="{4876FCD1-84D5-496F-9815-FFDE4A018DC8}" srcId="{BB678A92-6E3E-41C5-9BDB-709F88838AE1}" destId="{B15E8A8A-2F79-4FCD-B249-18B4BD5F12ED}" srcOrd="0" destOrd="0" parTransId="{1AE555FD-0FE8-4C9C-8119-DEFA2B21C006}" sibTransId="{0782C1D9-7F7A-44C1-BE2D-4D8C9ADB5BDF}"/>
    <dgm:cxn modelId="{D08BF3A8-A9E4-43BF-8650-C769251F9D2F}" srcId="{BB678A92-6E3E-41C5-9BDB-709F88838AE1}" destId="{8AB79B1A-FA88-465D-8371-19A9DC7CFB90}" srcOrd="4" destOrd="0" parTransId="{AEB8065A-76FC-4FB3-B6F9-19AA8CE6E388}" sibTransId="{A6024B4E-261F-4E41-87C2-C56C1ADF563F}"/>
    <dgm:cxn modelId="{62198435-1A58-4AB2-A406-727B53783CAC}" srcId="{BB678A92-6E3E-41C5-9BDB-709F88838AE1}" destId="{E4EAF0CB-82CE-4FB0-90C7-2D718162B199}" srcOrd="3" destOrd="0" parTransId="{EE2E950C-08F6-48EA-9B36-C43A75111EE4}" sibTransId="{E6F12871-59CC-4E76-9C21-FFF7A20EBCEF}"/>
    <dgm:cxn modelId="{128F5028-1F9B-4A52-9A15-A2CF35E3E546}" type="presOf" srcId="{40EB0F39-2013-48E5-B634-C1AB2527CF0A}" destId="{E72FD921-E7D5-463C-A648-D576778C318D}" srcOrd="0" destOrd="0" presId="urn:microsoft.com/office/officeart/2005/8/layout/rings+Icon"/>
    <dgm:cxn modelId="{191E36BD-4643-41CF-B05E-656D373FD2A4}" srcId="{BB678A92-6E3E-41C5-9BDB-709F88838AE1}" destId="{40EB0F39-2013-48E5-B634-C1AB2527CF0A}" srcOrd="2" destOrd="0" parTransId="{E84E9BBE-43D4-438E-8BCD-DF2F8B1C2E32}" sibTransId="{750FA505-F985-41E4-B0D3-3D09DCD134CC}"/>
    <dgm:cxn modelId="{0567CAE6-5CE4-401E-939F-5992FBFC73F3}" srcId="{BB678A92-6E3E-41C5-9BDB-709F88838AE1}" destId="{DD42BC91-2B22-4BE0-9FB4-0FC03626E837}" srcOrd="1" destOrd="0" parTransId="{A5A7AB15-CCF0-4F0E-9F4E-D4AF1706178F}" sibTransId="{B6599B3D-D25F-4A58-8DDB-79BDE499A4AD}"/>
    <dgm:cxn modelId="{7C28B5DE-608A-4384-9611-C249203BCE22}" type="presOf" srcId="{E4EAF0CB-82CE-4FB0-90C7-2D718162B199}" destId="{B64CB01D-C09E-4DBE-B0E9-3C87F1A40603}" srcOrd="0" destOrd="0" presId="urn:microsoft.com/office/officeart/2005/8/layout/rings+Icon"/>
    <dgm:cxn modelId="{A08BF461-99BC-4C87-80C9-848D6CD18BD5}" type="presOf" srcId="{8AB79B1A-FA88-465D-8371-19A9DC7CFB90}" destId="{3DC7E439-A46F-4A20-AC0F-AB3C4A35BC24}" srcOrd="0" destOrd="0" presId="urn:microsoft.com/office/officeart/2005/8/layout/rings+Icon"/>
    <dgm:cxn modelId="{49A8F912-B982-4412-AEE8-289043E2220A}" type="presOf" srcId="{B15E8A8A-2F79-4FCD-B249-18B4BD5F12ED}" destId="{C59284F4-D42B-48EC-8182-2900B77DB3E6}" srcOrd="0" destOrd="0" presId="urn:microsoft.com/office/officeart/2005/8/layout/rings+Icon"/>
    <dgm:cxn modelId="{8C81FC86-3035-41E0-BDED-CB491159803A}" type="presOf" srcId="{DD42BC91-2B22-4BE0-9FB4-0FC03626E837}" destId="{12FA9E71-855C-4BE1-A434-A98CB53DC2D2}" srcOrd="0" destOrd="0" presId="urn:microsoft.com/office/officeart/2005/8/layout/rings+Icon"/>
    <dgm:cxn modelId="{1BEFEF06-8387-49BC-AFE2-BB8D4020DEB3}" type="presParOf" srcId="{93040CD2-A027-4B04-BCA1-D74BB3FE1686}" destId="{C59284F4-D42B-48EC-8182-2900B77DB3E6}" srcOrd="0" destOrd="0" presId="urn:microsoft.com/office/officeart/2005/8/layout/rings+Icon"/>
    <dgm:cxn modelId="{D5951BA3-597E-4609-9AFC-73F26D43207F}" type="presParOf" srcId="{93040CD2-A027-4B04-BCA1-D74BB3FE1686}" destId="{12FA9E71-855C-4BE1-A434-A98CB53DC2D2}" srcOrd="1" destOrd="0" presId="urn:microsoft.com/office/officeart/2005/8/layout/rings+Icon"/>
    <dgm:cxn modelId="{FB064941-6001-4B8B-871C-9A837BB04323}" type="presParOf" srcId="{93040CD2-A027-4B04-BCA1-D74BB3FE1686}" destId="{E72FD921-E7D5-463C-A648-D576778C318D}" srcOrd="2" destOrd="0" presId="urn:microsoft.com/office/officeart/2005/8/layout/rings+Icon"/>
    <dgm:cxn modelId="{3D803873-8677-4A85-B5F3-16CFBB96BABA}" type="presParOf" srcId="{93040CD2-A027-4B04-BCA1-D74BB3FE1686}" destId="{B64CB01D-C09E-4DBE-B0E9-3C87F1A40603}" srcOrd="3" destOrd="0" presId="urn:microsoft.com/office/officeart/2005/8/layout/rings+Icon"/>
    <dgm:cxn modelId="{81C450FC-5380-4798-80FF-9E58A258A306}" type="presParOf" srcId="{93040CD2-A027-4B04-BCA1-D74BB3FE1686}" destId="{3DC7E439-A46F-4A20-AC0F-AB3C4A35BC24}" srcOrd="4" destOrd="0" presId="urn:microsoft.com/office/officeart/2005/8/layout/rings+Icon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C365CB7-BC85-42A8-913C-485302DF22CF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AT"/>
        </a:p>
      </dgm:t>
    </dgm:pt>
    <dgm:pt modelId="{2FE3EB75-2F0F-42D8-991F-72F101811945}">
      <dgm:prSet phldrT="[Text]" custT="1"/>
      <dgm:spPr/>
      <dgm:t>
        <a:bodyPr/>
        <a:lstStyle/>
        <a:p>
          <a:r>
            <a:rPr lang="de-AT" sz="1700" b="1" dirty="0">
              <a:latin typeface="Helvetica for Caritas" panose="020B0303020202020204" pitchFamily="34" charset="0"/>
            </a:rPr>
            <a:t>Bildungs- und Berufsberatung sowie Beratung bei sozialen Problemstellungen</a:t>
          </a:r>
        </a:p>
      </dgm:t>
    </dgm:pt>
    <dgm:pt modelId="{D63854C7-4231-468C-A235-03E40974AF0D}" type="parTrans" cxnId="{8F757367-EC1F-41EA-8F42-8BBBCFAE2D8D}">
      <dgm:prSet/>
      <dgm:spPr/>
      <dgm:t>
        <a:bodyPr/>
        <a:lstStyle/>
        <a:p>
          <a:endParaRPr lang="de-AT"/>
        </a:p>
      </dgm:t>
    </dgm:pt>
    <dgm:pt modelId="{C88077AD-5157-45BE-BCB9-3F5DF9A26E98}" type="sibTrans" cxnId="{8F757367-EC1F-41EA-8F42-8BBBCFAE2D8D}">
      <dgm:prSet/>
      <dgm:spPr/>
      <dgm:t>
        <a:bodyPr/>
        <a:lstStyle/>
        <a:p>
          <a:endParaRPr lang="de-AT"/>
        </a:p>
      </dgm:t>
    </dgm:pt>
    <dgm:pt modelId="{99CFBA87-B9B1-45E7-AB2F-6A653071FCAE}">
      <dgm:prSet phldrT="[Text]" custT="1"/>
      <dgm:spPr/>
      <dgm:t>
        <a:bodyPr/>
        <a:lstStyle/>
        <a:p>
          <a:pPr>
            <a:spcAft>
              <a:spcPts val="600"/>
            </a:spcAft>
          </a:pPr>
          <a:r>
            <a:rPr lang="de-AT" sz="1700" dirty="0">
              <a:latin typeface="Helvetica for Caritas" panose="020B0303020202020204" pitchFamily="34" charset="0"/>
            </a:rPr>
            <a:t> 450-500 </a:t>
          </a:r>
          <a:r>
            <a:rPr lang="de-AT" sz="1700" dirty="0" err="1">
              <a:latin typeface="Helvetica for Caritas" panose="020B0303020202020204" pitchFamily="34" charset="0"/>
            </a:rPr>
            <a:t>KlientInnen</a:t>
          </a:r>
          <a:endParaRPr lang="de-AT" sz="1700" dirty="0">
            <a:latin typeface="Helvetica for Caritas" panose="020B0303020202020204" pitchFamily="34" charset="0"/>
          </a:endParaRPr>
        </a:p>
      </dgm:t>
    </dgm:pt>
    <dgm:pt modelId="{4525B429-C39E-4421-90B0-269ACC143086}" type="parTrans" cxnId="{92500C88-3C00-4FCF-845E-5E2DF8985EA1}">
      <dgm:prSet/>
      <dgm:spPr/>
      <dgm:t>
        <a:bodyPr/>
        <a:lstStyle/>
        <a:p>
          <a:endParaRPr lang="de-AT"/>
        </a:p>
      </dgm:t>
    </dgm:pt>
    <dgm:pt modelId="{E2EC52AE-B2D3-4784-BCB8-2876A60B998B}" type="sibTrans" cxnId="{92500C88-3C00-4FCF-845E-5E2DF8985EA1}">
      <dgm:prSet/>
      <dgm:spPr/>
      <dgm:t>
        <a:bodyPr/>
        <a:lstStyle/>
        <a:p>
          <a:endParaRPr lang="de-AT"/>
        </a:p>
      </dgm:t>
    </dgm:pt>
    <dgm:pt modelId="{AA56C781-4B88-4F8C-ABA9-DEB46479F37C}">
      <dgm:prSet phldrT="[Text]" custT="1"/>
      <dgm:spPr/>
      <dgm:t>
        <a:bodyPr/>
        <a:lstStyle/>
        <a:p>
          <a:r>
            <a:rPr lang="de-AT" sz="1700" b="1" dirty="0">
              <a:latin typeface="Helvetica for Caritas" panose="020B0303020202020204" pitchFamily="34" charset="0"/>
            </a:rPr>
            <a:t>Deutschkurs mit Fokus Beruf (mit Option eine Prüfung abzulegen)</a:t>
          </a:r>
        </a:p>
      </dgm:t>
    </dgm:pt>
    <dgm:pt modelId="{5AA122EA-7104-40D1-B2FF-5867F45E3028}" type="parTrans" cxnId="{47FF691D-8F44-4D3A-A36F-61CB3A7BA78C}">
      <dgm:prSet/>
      <dgm:spPr/>
      <dgm:t>
        <a:bodyPr/>
        <a:lstStyle/>
        <a:p>
          <a:endParaRPr lang="de-AT"/>
        </a:p>
      </dgm:t>
    </dgm:pt>
    <dgm:pt modelId="{8B0B3AB3-1043-4E39-B381-0563128FA277}" type="sibTrans" cxnId="{47FF691D-8F44-4D3A-A36F-61CB3A7BA78C}">
      <dgm:prSet/>
      <dgm:spPr/>
      <dgm:t>
        <a:bodyPr/>
        <a:lstStyle/>
        <a:p>
          <a:endParaRPr lang="de-AT"/>
        </a:p>
      </dgm:t>
    </dgm:pt>
    <dgm:pt modelId="{46057002-610F-4D5C-AE77-5C1672351CB4}">
      <dgm:prSet phldrT="[Text]" custT="1"/>
      <dgm:spPr/>
      <dgm:t>
        <a:bodyPr/>
        <a:lstStyle/>
        <a:p>
          <a:pPr>
            <a:spcAft>
              <a:spcPts val="600"/>
            </a:spcAft>
          </a:pPr>
          <a:r>
            <a:rPr lang="de-AT" sz="1700" dirty="0">
              <a:latin typeface="Helvetica for Caritas" panose="020B0303020202020204" pitchFamily="34" charset="0"/>
            </a:rPr>
            <a:t> 7 Deutschkurse mit Fokus Beruf</a:t>
          </a:r>
        </a:p>
      </dgm:t>
    </dgm:pt>
    <dgm:pt modelId="{1D4506D7-2342-41E5-ABF6-19298F263580}" type="parTrans" cxnId="{1C1AC429-4EFB-44D8-8F9E-03E7232452F1}">
      <dgm:prSet/>
      <dgm:spPr/>
      <dgm:t>
        <a:bodyPr/>
        <a:lstStyle/>
        <a:p>
          <a:endParaRPr lang="de-AT"/>
        </a:p>
      </dgm:t>
    </dgm:pt>
    <dgm:pt modelId="{1F8A10E4-738F-4CAA-AFD9-230927137630}" type="sibTrans" cxnId="{1C1AC429-4EFB-44D8-8F9E-03E7232452F1}">
      <dgm:prSet/>
      <dgm:spPr/>
      <dgm:t>
        <a:bodyPr/>
        <a:lstStyle/>
        <a:p>
          <a:endParaRPr lang="de-AT"/>
        </a:p>
      </dgm:t>
    </dgm:pt>
    <dgm:pt modelId="{C4D87804-5615-44C8-A6BA-D522001E4271}">
      <dgm:prSet phldrT="[Text]" custT="1"/>
      <dgm:spPr/>
      <dgm:t>
        <a:bodyPr/>
        <a:lstStyle/>
        <a:p>
          <a:pPr>
            <a:spcAft>
              <a:spcPts val="600"/>
            </a:spcAft>
          </a:pPr>
          <a:r>
            <a:rPr lang="de-AT" sz="1700" dirty="0">
              <a:latin typeface="Helvetica for Caritas" panose="020B0303020202020204" pitchFamily="34" charset="0"/>
            </a:rPr>
            <a:t> </a:t>
          </a:r>
          <a:r>
            <a:rPr lang="de-AT" sz="1700" dirty="0" smtClean="0">
              <a:latin typeface="Helvetica for Caritas" panose="020B0303020202020204" pitchFamily="34" charset="0"/>
            </a:rPr>
            <a:t>à </a:t>
          </a:r>
          <a:r>
            <a:rPr lang="de-AT" sz="1700" dirty="0">
              <a:latin typeface="Helvetica for Caritas" panose="020B0303020202020204" pitchFamily="34" charset="0"/>
            </a:rPr>
            <a:t>240 Unterrichtseinheiten pro Kurs</a:t>
          </a:r>
        </a:p>
      </dgm:t>
    </dgm:pt>
    <dgm:pt modelId="{C5AA48C2-00D5-4280-B3D6-2D7B65B3BB94}" type="parTrans" cxnId="{8DEB57CF-AD69-4138-98B4-D8C7DDB3FF73}">
      <dgm:prSet/>
      <dgm:spPr/>
      <dgm:t>
        <a:bodyPr/>
        <a:lstStyle/>
        <a:p>
          <a:endParaRPr lang="de-AT"/>
        </a:p>
      </dgm:t>
    </dgm:pt>
    <dgm:pt modelId="{9F786E9B-4FF7-41AB-826E-D55AD750D802}" type="sibTrans" cxnId="{8DEB57CF-AD69-4138-98B4-D8C7DDB3FF73}">
      <dgm:prSet/>
      <dgm:spPr/>
      <dgm:t>
        <a:bodyPr/>
        <a:lstStyle/>
        <a:p>
          <a:endParaRPr lang="de-AT"/>
        </a:p>
      </dgm:t>
    </dgm:pt>
    <dgm:pt modelId="{9A7525E8-411C-4038-AEDA-CDD0FCBFCAD1}">
      <dgm:prSet phldrT="[Text]" custT="1"/>
      <dgm:spPr/>
      <dgm:t>
        <a:bodyPr/>
        <a:lstStyle/>
        <a:p>
          <a:r>
            <a:rPr lang="de-AT" sz="1700" b="1">
              <a:latin typeface="Helvetica for Caritas" panose="020B0303020202020204" pitchFamily="34" charset="0"/>
            </a:rPr>
            <a:t>Jobcoaching</a:t>
          </a:r>
        </a:p>
      </dgm:t>
    </dgm:pt>
    <dgm:pt modelId="{50712789-4316-4450-8A18-1CE3696F7DDB}" type="parTrans" cxnId="{99EA5514-4655-4048-A8D0-A61288B0EEB5}">
      <dgm:prSet/>
      <dgm:spPr/>
      <dgm:t>
        <a:bodyPr/>
        <a:lstStyle/>
        <a:p>
          <a:endParaRPr lang="de-AT"/>
        </a:p>
      </dgm:t>
    </dgm:pt>
    <dgm:pt modelId="{99908147-D7CB-42C6-A4A7-4303C2847CE9}" type="sibTrans" cxnId="{99EA5514-4655-4048-A8D0-A61288B0EEB5}">
      <dgm:prSet/>
      <dgm:spPr/>
      <dgm:t>
        <a:bodyPr/>
        <a:lstStyle/>
        <a:p>
          <a:endParaRPr lang="de-AT"/>
        </a:p>
      </dgm:t>
    </dgm:pt>
    <dgm:pt modelId="{B282B418-EA10-45CB-9E80-631C5A054C1C}">
      <dgm:prSet phldrT="[Text]" custT="1"/>
      <dgm:spPr/>
      <dgm:t>
        <a:bodyPr/>
        <a:lstStyle/>
        <a:p>
          <a:pPr>
            <a:spcAft>
              <a:spcPts val="600"/>
            </a:spcAft>
          </a:pPr>
          <a:r>
            <a:rPr lang="de-AT" sz="1700" dirty="0">
              <a:latin typeface="Helvetica for Caritas" panose="020B0303020202020204" pitchFamily="34" charset="0"/>
            </a:rPr>
            <a:t> 7 Workshop-Reihen </a:t>
          </a:r>
        </a:p>
      </dgm:t>
    </dgm:pt>
    <dgm:pt modelId="{23EBCF4E-B3D1-44EF-B1AB-17B22DEBBE2C}" type="parTrans" cxnId="{733A3CDE-9B34-4821-BA7B-757ABF8D969A}">
      <dgm:prSet/>
      <dgm:spPr/>
      <dgm:t>
        <a:bodyPr/>
        <a:lstStyle/>
        <a:p>
          <a:endParaRPr lang="de-AT"/>
        </a:p>
      </dgm:t>
    </dgm:pt>
    <dgm:pt modelId="{2BFEF52E-0801-4CC1-A0D7-B1086457A2B0}" type="sibTrans" cxnId="{733A3CDE-9B34-4821-BA7B-757ABF8D969A}">
      <dgm:prSet/>
      <dgm:spPr/>
      <dgm:t>
        <a:bodyPr/>
        <a:lstStyle/>
        <a:p>
          <a:endParaRPr lang="de-AT"/>
        </a:p>
      </dgm:t>
    </dgm:pt>
    <dgm:pt modelId="{76399E59-20C4-42B9-9361-761FEB7E482D}">
      <dgm:prSet phldrT="[Text]" custT="1"/>
      <dgm:spPr/>
      <dgm:t>
        <a:bodyPr/>
        <a:lstStyle/>
        <a:p>
          <a:r>
            <a:rPr lang="de-AT" sz="1700" b="1" dirty="0">
              <a:latin typeface="Helvetica for Caritas" panose="020B0303020202020204" pitchFamily="34" charset="0"/>
            </a:rPr>
            <a:t>Antidiskriminierung und </a:t>
          </a:r>
          <a:r>
            <a:rPr lang="de-AT" sz="1700" b="1" dirty="0" err="1">
              <a:latin typeface="Helvetica for Caritas" panose="020B0303020202020204" pitchFamily="34" charset="0"/>
            </a:rPr>
            <a:t>Empowerment</a:t>
          </a:r>
          <a:endParaRPr lang="de-AT" sz="1700" b="1" dirty="0">
            <a:latin typeface="Helvetica for Caritas" panose="020B0303020202020204" pitchFamily="34" charset="0"/>
          </a:endParaRPr>
        </a:p>
      </dgm:t>
    </dgm:pt>
    <dgm:pt modelId="{28F49501-6303-415C-86E3-988DB3839E0D}" type="parTrans" cxnId="{20B25375-92B1-456B-99E2-F0BAAB83D4EA}">
      <dgm:prSet/>
      <dgm:spPr/>
      <dgm:t>
        <a:bodyPr/>
        <a:lstStyle/>
        <a:p>
          <a:endParaRPr lang="de-AT"/>
        </a:p>
      </dgm:t>
    </dgm:pt>
    <dgm:pt modelId="{53A28EC7-C400-43CD-BC7D-92FA4A6EA860}" type="sibTrans" cxnId="{20B25375-92B1-456B-99E2-F0BAAB83D4EA}">
      <dgm:prSet/>
      <dgm:spPr/>
      <dgm:t>
        <a:bodyPr/>
        <a:lstStyle/>
        <a:p>
          <a:endParaRPr lang="de-AT"/>
        </a:p>
      </dgm:t>
    </dgm:pt>
    <dgm:pt modelId="{1E929E91-A9F3-4C26-9D3B-701352BAE6AD}">
      <dgm:prSet phldrT="[Text]" custT="1"/>
      <dgm:spPr/>
      <dgm:t>
        <a:bodyPr/>
        <a:lstStyle/>
        <a:p>
          <a:r>
            <a:rPr lang="de-AT" sz="1700" dirty="0" smtClean="0">
              <a:latin typeface="Helvetica for Caritas" panose="020B0303020202020204" pitchFamily="34" charset="0"/>
            </a:rPr>
            <a:t>7 </a:t>
          </a:r>
          <a:r>
            <a:rPr lang="de-AT" sz="1700" dirty="0" err="1" smtClean="0">
              <a:latin typeface="Helvetica for Caritas" panose="020B0303020202020204" pitchFamily="34" charset="0"/>
            </a:rPr>
            <a:t>BewerberInnentage</a:t>
          </a:r>
          <a:endParaRPr lang="de-AT" sz="1700" dirty="0">
            <a:latin typeface="Helvetica for Caritas" panose="020B0303020202020204" pitchFamily="34" charset="0"/>
          </a:endParaRPr>
        </a:p>
      </dgm:t>
    </dgm:pt>
    <dgm:pt modelId="{E4A4120B-69BB-4745-887A-7B9EC44876E6}" type="parTrans" cxnId="{33BA1B63-9C2B-4A7E-B8F8-F2DA1494D2F8}">
      <dgm:prSet/>
      <dgm:spPr/>
      <dgm:t>
        <a:bodyPr/>
        <a:lstStyle/>
        <a:p>
          <a:endParaRPr lang="de-AT"/>
        </a:p>
      </dgm:t>
    </dgm:pt>
    <dgm:pt modelId="{D0043029-71F4-487F-9B71-BDD69B90C2AC}" type="sibTrans" cxnId="{33BA1B63-9C2B-4A7E-B8F8-F2DA1494D2F8}">
      <dgm:prSet/>
      <dgm:spPr/>
      <dgm:t>
        <a:bodyPr/>
        <a:lstStyle/>
        <a:p>
          <a:endParaRPr lang="de-AT"/>
        </a:p>
      </dgm:t>
    </dgm:pt>
    <dgm:pt modelId="{D151B59A-63F5-4DEC-B65E-1C48547061E5}">
      <dgm:prSet phldrT="[Text]" custT="1"/>
      <dgm:spPr/>
      <dgm:t>
        <a:bodyPr/>
        <a:lstStyle/>
        <a:p>
          <a:r>
            <a:rPr lang="de-AT" sz="1700" dirty="0">
              <a:latin typeface="Helvetica for Caritas" panose="020B0303020202020204" pitchFamily="34" charset="0"/>
            </a:rPr>
            <a:t> 40% Vermittlungen in (Schnupper-)</a:t>
          </a:r>
          <a:r>
            <a:rPr lang="de-AT" sz="1700" dirty="0" smtClean="0">
              <a:latin typeface="Helvetica for Caritas" panose="020B0303020202020204" pitchFamily="34" charset="0"/>
            </a:rPr>
            <a:t>Praktika, 1. oder 2. Arbeitsmarkt bzw. weiterführende Ausbildung</a:t>
          </a:r>
          <a:endParaRPr lang="de-AT" sz="1700" dirty="0">
            <a:latin typeface="Helvetica for Caritas" panose="020B0303020202020204" pitchFamily="34" charset="0"/>
          </a:endParaRPr>
        </a:p>
      </dgm:t>
    </dgm:pt>
    <dgm:pt modelId="{7C5D6409-72E6-4924-8BC5-51B2EA935DCA}" type="parTrans" cxnId="{83813A79-47A0-4C0C-AD23-438DF4A02C9F}">
      <dgm:prSet/>
      <dgm:spPr/>
      <dgm:t>
        <a:bodyPr/>
        <a:lstStyle/>
        <a:p>
          <a:endParaRPr lang="de-AT"/>
        </a:p>
      </dgm:t>
    </dgm:pt>
    <dgm:pt modelId="{CC546C1D-281A-4668-9997-E89956FAB309}" type="sibTrans" cxnId="{83813A79-47A0-4C0C-AD23-438DF4A02C9F}">
      <dgm:prSet/>
      <dgm:spPr/>
      <dgm:t>
        <a:bodyPr/>
        <a:lstStyle/>
        <a:p>
          <a:endParaRPr lang="de-AT"/>
        </a:p>
      </dgm:t>
    </dgm:pt>
    <dgm:pt modelId="{1DFAB6CE-87FE-495A-A6C2-44A83135CBF2}">
      <dgm:prSet phldrT="[Text]" custT="1"/>
      <dgm:spPr/>
      <dgm:t>
        <a:bodyPr/>
        <a:lstStyle/>
        <a:p>
          <a:pPr>
            <a:spcAft>
              <a:spcPts val="600"/>
            </a:spcAft>
          </a:pPr>
          <a:r>
            <a:rPr lang="de-AT" sz="1700" dirty="0">
              <a:latin typeface="Helvetica for Caritas" panose="020B0303020202020204" pitchFamily="34" charset="0"/>
            </a:rPr>
            <a:t> 25-30 Antidiskriminierungsworkshops</a:t>
          </a:r>
        </a:p>
      </dgm:t>
    </dgm:pt>
    <dgm:pt modelId="{4E6D8B2D-BE14-4292-B49C-2BA6553E1E0F}" type="parTrans" cxnId="{552CE2CF-5023-4D9F-86C6-F7D9C3992A02}">
      <dgm:prSet/>
      <dgm:spPr/>
      <dgm:t>
        <a:bodyPr/>
        <a:lstStyle/>
        <a:p>
          <a:endParaRPr lang="de-AT"/>
        </a:p>
      </dgm:t>
    </dgm:pt>
    <dgm:pt modelId="{E1B589DF-1788-4663-9AA0-43FD112F8A80}" type="sibTrans" cxnId="{552CE2CF-5023-4D9F-86C6-F7D9C3992A02}">
      <dgm:prSet/>
      <dgm:spPr/>
      <dgm:t>
        <a:bodyPr/>
        <a:lstStyle/>
        <a:p>
          <a:endParaRPr lang="de-AT"/>
        </a:p>
      </dgm:t>
    </dgm:pt>
    <dgm:pt modelId="{79A956FB-AA45-416C-81D5-D221E404F74B}">
      <dgm:prSet phldrT="[Text]" custT="1"/>
      <dgm:spPr/>
      <dgm:t>
        <a:bodyPr/>
        <a:lstStyle/>
        <a:p>
          <a:r>
            <a:rPr lang="de-AT" sz="1700" b="1" dirty="0">
              <a:latin typeface="Helvetica for Caritas" panose="020B0303020202020204" pitchFamily="34" charset="0"/>
            </a:rPr>
            <a:t>Aufbau und Vermittlung von Unternehmenskontakten</a:t>
          </a:r>
          <a:endParaRPr lang="de-AT" sz="1700" dirty="0">
            <a:latin typeface="Helvetica for Caritas" panose="020B0303020202020204" pitchFamily="34" charset="0"/>
          </a:endParaRPr>
        </a:p>
      </dgm:t>
    </dgm:pt>
    <dgm:pt modelId="{45200FB6-D9DA-4BFE-AA03-646B474823D0}" type="parTrans" cxnId="{C087053D-E67A-4208-B746-D816CD79C76F}">
      <dgm:prSet/>
      <dgm:spPr/>
      <dgm:t>
        <a:bodyPr/>
        <a:lstStyle/>
        <a:p>
          <a:endParaRPr lang="de-AT"/>
        </a:p>
      </dgm:t>
    </dgm:pt>
    <dgm:pt modelId="{E51BE6F5-4C09-40B6-AAE1-922B74BADE5C}" type="sibTrans" cxnId="{C087053D-E67A-4208-B746-D816CD79C76F}">
      <dgm:prSet/>
      <dgm:spPr/>
      <dgm:t>
        <a:bodyPr/>
        <a:lstStyle/>
        <a:p>
          <a:endParaRPr lang="de-AT"/>
        </a:p>
      </dgm:t>
    </dgm:pt>
    <dgm:pt modelId="{E88FBF43-E71D-43D5-98CA-F1727BD20DEA}" type="pres">
      <dgm:prSet presAssocID="{5C365CB7-BC85-42A8-913C-485302DF22C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AT"/>
        </a:p>
      </dgm:t>
    </dgm:pt>
    <dgm:pt modelId="{0C321E14-810C-4729-8FCF-EE9800EA9CC4}" type="pres">
      <dgm:prSet presAssocID="{2FE3EB75-2F0F-42D8-991F-72F101811945}" presName="linNode" presStyleCnt="0"/>
      <dgm:spPr/>
    </dgm:pt>
    <dgm:pt modelId="{148B2B60-7D24-4597-8B53-1B344D815BFB}" type="pres">
      <dgm:prSet presAssocID="{2FE3EB75-2F0F-42D8-991F-72F101811945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3EC56876-E3F7-49D6-8FDA-0B96F1092EF2}" type="pres">
      <dgm:prSet presAssocID="{2FE3EB75-2F0F-42D8-991F-72F101811945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7F1B3176-363A-40F9-8747-6A18A429E7C4}" type="pres">
      <dgm:prSet presAssocID="{C88077AD-5157-45BE-BCB9-3F5DF9A26E98}" presName="sp" presStyleCnt="0"/>
      <dgm:spPr/>
    </dgm:pt>
    <dgm:pt modelId="{BB5187FB-7D74-4CA9-BEFC-BE4A64D74EC5}" type="pres">
      <dgm:prSet presAssocID="{AA56C781-4B88-4F8C-ABA9-DEB46479F37C}" presName="linNode" presStyleCnt="0"/>
      <dgm:spPr/>
    </dgm:pt>
    <dgm:pt modelId="{9FCABC90-C0AB-48B4-8EBD-8E08A4D72F29}" type="pres">
      <dgm:prSet presAssocID="{AA56C781-4B88-4F8C-ABA9-DEB46479F37C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639F6F74-E51E-48EB-8DCE-5F8A3B69236D}" type="pres">
      <dgm:prSet presAssocID="{AA56C781-4B88-4F8C-ABA9-DEB46479F37C}" presName="descendantText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2F51DFC8-9315-433C-8879-6098DC37F0CA}" type="pres">
      <dgm:prSet presAssocID="{8B0B3AB3-1043-4E39-B381-0563128FA277}" presName="sp" presStyleCnt="0"/>
      <dgm:spPr/>
    </dgm:pt>
    <dgm:pt modelId="{DEC4739B-DBBA-44F4-95E1-C762461EB2B9}" type="pres">
      <dgm:prSet presAssocID="{9A7525E8-411C-4038-AEDA-CDD0FCBFCAD1}" presName="linNode" presStyleCnt="0"/>
      <dgm:spPr/>
    </dgm:pt>
    <dgm:pt modelId="{5007773F-BC69-454F-B4FD-499A35D72FF4}" type="pres">
      <dgm:prSet presAssocID="{9A7525E8-411C-4038-AEDA-CDD0FCBFCAD1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EC207E50-B97D-4655-821D-CE7D1A5B14B5}" type="pres">
      <dgm:prSet presAssocID="{9A7525E8-411C-4038-AEDA-CDD0FCBFCAD1}" presName="descendantText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2B9188B2-E01E-4228-BC84-A7DAFC786697}" type="pres">
      <dgm:prSet presAssocID="{99908147-D7CB-42C6-A4A7-4303C2847CE9}" presName="sp" presStyleCnt="0"/>
      <dgm:spPr/>
    </dgm:pt>
    <dgm:pt modelId="{A1377B64-1036-4E96-ACCB-760E80D9668C}" type="pres">
      <dgm:prSet presAssocID="{76399E59-20C4-42B9-9361-761FEB7E482D}" presName="linNode" presStyleCnt="0"/>
      <dgm:spPr/>
    </dgm:pt>
    <dgm:pt modelId="{C8716FDA-5364-4887-942D-02BB15B74126}" type="pres">
      <dgm:prSet presAssocID="{76399E59-20C4-42B9-9361-761FEB7E482D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ACD8F1A9-F974-4F12-A481-C770C89CF330}" type="pres">
      <dgm:prSet presAssocID="{76399E59-20C4-42B9-9361-761FEB7E482D}" presName="descendantText" presStyleLbl="alignAccFollowNode1" presStyleIdx="3" presStyleCnt="5" custLinFactNeighborY="0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186D0E63-6BC3-4846-B933-A20E6DC525BC}" type="pres">
      <dgm:prSet presAssocID="{53A28EC7-C400-43CD-BC7D-92FA4A6EA860}" presName="sp" presStyleCnt="0"/>
      <dgm:spPr/>
    </dgm:pt>
    <dgm:pt modelId="{11A82910-BB9F-426D-B0B5-ADBF1C439887}" type="pres">
      <dgm:prSet presAssocID="{79A956FB-AA45-416C-81D5-D221E404F74B}" presName="linNode" presStyleCnt="0"/>
      <dgm:spPr/>
    </dgm:pt>
    <dgm:pt modelId="{39A29AC7-18EE-4F43-98E0-64E5D283C38E}" type="pres">
      <dgm:prSet presAssocID="{79A956FB-AA45-416C-81D5-D221E404F74B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de-AT"/>
        </a:p>
      </dgm:t>
    </dgm:pt>
    <dgm:pt modelId="{7554DFAD-B286-4D24-A35F-A6EEA71096F8}" type="pres">
      <dgm:prSet presAssocID="{79A956FB-AA45-416C-81D5-D221E404F74B}" presName="descendantText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de-AT"/>
        </a:p>
      </dgm:t>
    </dgm:pt>
  </dgm:ptLst>
  <dgm:cxnLst>
    <dgm:cxn modelId="{10E55E3F-50C6-441F-9CB8-D472682162E3}" type="presOf" srcId="{D151B59A-63F5-4DEC-B65E-1C48547061E5}" destId="{7554DFAD-B286-4D24-A35F-A6EEA71096F8}" srcOrd="0" destOrd="1" presId="urn:microsoft.com/office/officeart/2005/8/layout/vList5"/>
    <dgm:cxn modelId="{C27579D2-E78C-4124-BF03-EA5EFE3BD06D}" type="presOf" srcId="{B282B418-EA10-45CB-9E80-631C5A054C1C}" destId="{EC207E50-B97D-4655-821D-CE7D1A5B14B5}" srcOrd="0" destOrd="0" presId="urn:microsoft.com/office/officeart/2005/8/layout/vList5"/>
    <dgm:cxn modelId="{EA79F21F-58D5-42AF-9CA7-D7DA242BA78F}" type="presOf" srcId="{79A956FB-AA45-416C-81D5-D221E404F74B}" destId="{39A29AC7-18EE-4F43-98E0-64E5D283C38E}" srcOrd="0" destOrd="0" presId="urn:microsoft.com/office/officeart/2005/8/layout/vList5"/>
    <dgm:cxn modelId="{20B25375-92B1-456B-99E2-F0BAAB83D4EA}" srcId="{5C365CB7-BC85-42A8-913C-485302DF22CF}" destId="{76399E59-20C4-42B9-9361-761FEB7E482D}" srcOrd="3" destOrd="0" parTransId="{28F49501-6303-415C-86E3-988DB3839E0D}" sibTransId="{53A28EC7-C400-43CD-BC7D-92FA4A6EA860}"/>
    <dgm:cxn modelId="{B33ACABA-8D15-4CDB-82FE-98FBBCE52FA2}" type="presOf" srcId="{AA56C781-4B88-4F8C-ABA9-DEB46479F37C}" destId="{9FCABC90-C0AB-48B4-8EBD-8E08A4D72F29}" srcOrd="0" destOrd="0" presId="urn:microsoft.com/office/officeart/2005/8/layout/vList5"/>
    <dgm:cxn modelId="{8F757367-EC1F-41EA-8F42-8BBBCFAE2D8D}" srcId="{5C365CB7-BC85-42A8-913C-485302DF22CF}" destId="{2FE3EB75-2F0F-42D8-991F-72F101811945}" srcOrd="0" destOrd="0" parTransId="{D63854C7-4231-468C-A235-03E40974AF0D}" sibTransId="{C88077AD-5157-45BE-BCB9-3F5DF9A26E98}"/>
    <dgm:cxn modelId="{47FF691D-8F44-4D3A-A36F-61CB3A7BA78C}" srcId="{5C365CB7-BC85-42A8-913C-485302DF22CF}" destId="{AA56C781-4B88-4F8C-ABA9-DEB46479F37C}" srcOrd="1" destOrd="0" parTransId="{5AA122EA-7104-40D1-B2FF-5867F45E3028}" sibTransId="{8B0B3AB3-1043-4E39-B381-0563128FA277}"/>
    <dgm:cxn modelId="{92500C88-3C00-4FCF-845E-5E2DF8985EA1}" srcId="{2FE3EB75-2F0F-42D8-991F-72F101811945}" destId="{99CFBA87-B9B1-45E7-AB2F-6A653071FCAE}" srcOrd="0" destOrd="0" parTransId="{4525B429-C39E-4421-90B0-269ACC143086}" sibTransId="{E2EC52AE-B2D3-4784-BCB8-2876A60B998B}"/>
    <dgm:cxn modelId="{2B0982CC-758B-45C1-9762-8A37E2372378}" type="presOf" srcId="{76399E59-20C4-42B9-9361-761FEB7E482D}" destId="{C8716FDA-5364-4887-942D-02BB15B74126}" srcOrd="0" destOrd="0" presId="urn:microsoft.com/office/officeart/2005/8/layout/vList5"/>
    <dgm:cxn modelId="{2398DD91-94B2-40D7-80C9-4A15CD294416}" type="presOf" srcId="{46057002-610F-4D5C-AE77-5C1672351CB4}" destId="{639F6F74-E51E-48EB-8DCE-5F8A3B69236D}" srcOrd="0" destOrd="0" presId="urn:microsoft.com/office/officeart/2005/8/layout/vList5"/>
    <dgm:cxn modelId="{8DEB57CF-AD69-4138-98B4-D8C7DDB3FF73}" srcId="{AA56C781-4B88-4F8C-ABA9-DEB46479F37C}" destId="{C4D87804-5615-44C8-A6BA-D522001E4271}" srcOrd="1" destOrd="0" parTransId="{C5AA48C2-00D5-4280-B3D6-2D7B65B3BB94}" sibTransId="{9F786E9B-4FF7-41AB-826E-D55AD750D802}"/>
    <dgm:cxn modelId="{1C1AC429-4EFB-44D8-8F9E-03E7232452F1}" srcId="{AA56C781-4B88-4F8C-ABA9-DEB46479F37C}" destId="{46057002-610F-4D5C-AE77-5C1672351CB4}" srcOrd="0" destOrd="0" parTransId="{1D4506D7-2342-41E5-ABF6-19298F263580}" sibTransId="{1F8A10E4-738F-4CAA-AFD9-230927137630}"/>
    <dgm:cxn modelId="{33BA1B63-9C2B-4A7E-B8F8-F2DA1494D2F8}" srcId="{79A956FB-AA45-416C-81D5-D221E404F74B}" destId="{1E929E91-A9F3-4C26-9D3B-701352BAE6AD}" srcOrd="0" destOrd="0" parTransId="{E4A4120B-69BB-4745-887A-7B9EC44876E6}" sibTransId="{D0043029-71F4-487F-9B71-BDD69B90C2AC}"/>
    <dgm:cxn modelId="{377A044B-A4B7-4AB6-836B-11E0992225E9}" type="presOf" srcId="{9A7525E8-411C-4038-AEDA-CDD0FCBFCAD1}" destId="{5007773F-BC69-454F-B4FD-499A35D72FF4}" srcOrd="0" destOrd="0" presId="urn:microsoft.com/office/officeart/2005/8/layout/vList5"/>
    <dgm:cxn modelId="{4F69FAD9-BD89-4587-AE61-B5073F157818}" type="presOf" srcId="{99CFBA87-B9B1-45E7-AB2F-6A653071FCAE}" destId="{3EC56876-E3F7-49D6-8FDA-0B96F1092EF2}" srcOrd="0" destOrd="0" presId="urn:microsoft.com/office/officeart/2005/8/layout/vList5"/>
    <dgm:cxn modelId="{83813A79-47A0-4C0C-AD23-438DF4A02C9F}" srcId="{79A956FB-AA45-416C-81D5-D221E404F74B}" destId="{D151B59A-63F5-4DEC-B65E-1C48547061E5}" srcOrd="1" destOrd="0" parTransId="{7C5D6409-72E6-4924-8BC5-51B2EA935DCA}" sibTransId="{CC546C1D-281A-4668-9997-E89956FAB309}"/>
    <dgm:cxn modelId="{5129D1C8-6070-46E9-A268-792E5C0F76AF}" type="presOf" srcId="{1DFAB6CE-87FE-495A-A6C2-44A83135CBF2}" destId="{ACD8F1A9-F974-4F12-A481-C770C89CF330}" srcOrd="0" destOrd="0" presId="urn:microsoft.com/office/officeart/2005/8/layout/vList5"/>
    <dgm:cxn modelId="{C087053D-E67A-4208-B746-D816CD79C76F}" srcId="{5C365CB7-BC85-42A8-913C-485302DF22CF}" destId="{79A956FB-AA45-416C-81D5-D221E404F74B}" srcOrd="4" destOrd="0" parTransId="{45200FB6-D9DA-4BFE-AA03-646B474823D0}" sibTransId="{E51BE6F5-4C09-40B6-AAE1-922B74BADE5C}"/>
    <dgm:cxn modelId="{6B64D66E-8BB5-4BDC-8568-C2A4F0810EAF}" type="presOf" srcId="{2FE3EB75-2F0F-42D8-991F-72F101811945}" destId="{148B2B60-7D24-4597-8B53-1B344D815BFB}" srcOrd="0" destOrd="0" presId="urn:microsoft.com/office/officeart/2005/8/layout/vList5"/>
    <dgm:cxn modelId="{99EA5514-4655-4048-A8D0-A61288B0EEB5}" srcId="{5C365CB7-BC85-42A8-913C-485302DF22CF}" destId="{9A7525E8-411C-4038-AEDA-CDD0FCBFCAD1}" srcOrd="2" destOrd="0" parTransId="{50712789-4316-4450-8A18-1CE3696F7DDB}" sibTransId="{99908147-D7CB-42C6-A4A7-4303C2847CE9}"/>
    <dgm:cxn modelId="{E049E99A-9DD6-413F-B013-01B1DEC04619}" type="presOf" srcId="{C4D87804-5615-44C8-A6BA-D522001E4271}" destId="{639F6F74-E51E-48EB-8DCE-5F8A3B69236D}" srcOrd="0" destOrd="1" presId="urn:microsoft.com/office/officeart/2005/8/layout/vList5"/>
    <dgm:cxn modelId="{733A3CDE-9B34-4821-BA7B-757ABF8D969A}" srcId="{9A7525E8-411C-4038-AEDA-CDD0FCBFCAD1}" destId="{B282B418-EA10-45CB-9E80-631C5A054C1C}" srcOrd="0" destOrd="0" parTransId="{23EBCF4E-B3D1-44EF-B1AB-17B22DEBBE2C}" sibTransId="{2BFEF52E-0801-4CC1-A0D7-B1086457A2B0}"/>
    <dgm:cxn modelId="{E57B7AA6-7075-4033-9D6D-977713FF44E9}" type="presOf" srcId="{1E929E91-A9F3-4C26-9D3B-701352BAE6AD}" destId="{7554DFAD-B286-4D24-A35F-A6EEA71096F8}" srcOrd="0" destOrd="0" presId="urn:microsoft.com/office/officeart/2005/8/layout/vList5"/>
    <dgm:cxn modelId="{A54F636F-75BE-43C3-BE9C-DD90B686F0C1}" type="presOf" srcId="{5C365CB7-BC85-42A8-913C-485302DF22CF}" destId="{E88FBF43-E71D-43D5-98CA-F1727BD20DEA}" srcOrd="0" destOrd="0" presId="urn:microsoft.com/office/officeart/2005/8/layout/vList5"/>
    <dgm:cxn modelId="{552CE2CF-5023-4D9F-86C6-F7D9C3992A02}" srcId="{76399E59-20C4-42B9-9361-761FEB7E482D}" destId="{1DFAB6CE-87FE-495A-A6C2-44A83135CBF2}" srcOrd="0" destOrd="0" parTransId="{4E6D8B2D-BE14-4292-B49C-2BA6553E1E0F}" sibTransId="{E1B589DF-1788-4663-9AA0-43FD112F8A80}"/>
    <dgm:cxn modelId="{5AFBE312-6A7A-47E2-B29E-B45536AEA5A5}" type="presParOf" srcId="{E88FBF43-E71D-43D5-98CA-F1727BD20DEA}" destId="{0C321E14-810C-4729-8FCF-EE9800EA9CC4}" srcOrd="0" destOrd="0" presId="urn:microsoft.com/office/officeart/2005/8/layout/vList5"/>
    <dgm:cxn modelId="{C15B2654-9C98-4C53-A8FC-71C74850E8EE}" type="presParOf" srcId="{0C321E14-810C-4729-8FCF-EE9800EA9CC4}" destId="{148B2B60-7D24-4597-8B53-1B344D815BFB}" srcOrd="0" destOrd="0" presId="urn:microsoft.com/office/officeart/2005/8/layout/vList5"/>
    <dgm:cxn modelId="{98ACFFD8-BCD3-4425-BB11-AA20C1078D5B}" type="presParOf" srcId="{0C321E14-810C-4729-8FCF-EE9800EA9CC4}" destId="{3EC56876-E3F7-49D6-8FDA-0B96F1092EF2}" srcOrd="1" destOrd="0" presId="urn:microsoft.com/office/officeart/2005/8/layout/vList5"/>
    <dgm:cxn modelId="{AA375718-B1EE-4555-A132-638E96D6D81E}" type="presParOf" srcId="{E88FBF43-E71D-43D5-98CA-F1727BD20DEA}" destId="{7F1B3176-363A-40F9-8747-6A18A429E7C4}" srcOrd="1" destOrd="0" presId="urn:microsoft.com/office/officeart/2005/8/layout/vList5"/>
    <dgm:cxn modelId="{306E7D2C-AC17-4DE2-97D7-2596CF626384}" type="presParOf" srcId="{E88FBF43-E71D-43D5-98CA-F1727BD20DEA}" destId="{BB5187FB-7D74-4CA9-BEFC-BE4A64D74EC5}" srcOrd="2" destOrd="0" presId="urn:microsoft.com/office/officeart/2005/8/layout/vList5"/>
    <dgm:cxn modelId="{F76A522F-2F0C-4E66-BDCB-A9541A9BF485}" type="presParOf" srcId="{BB5187FB-7D74-4CA9-BEFC-BE4A64D74EC5}" destId="{9FCABC90-C0AB-48B4-8EBD-8E08A4D72F29}" srcOrd="0" destOrd="0" presId="urn:microsoft.com/office/officeart/2005/8/layout/vList5"/>
    <dgm:cxn modelId="{238651EF-57B0-4173-ACBE-E94B0AAC3602}" type="presParOf" srcId="{BB5187FB-7D74-4CA9-BEFC-BE4A64D74EC5}" destId="{639F6F74-E51E-48EB-8DCE-5F8A3B69236D}" srcOrd="1" destOrd="0" presId="urn:microsoft.com/office/officeart/2005/8/layout/vList5"/>
    <dgm:cxn modelId="{7E2D98CC-44C0-44E9-AA9F-105AE9F1D096}" type="presParOf" srcId="{E88FBF43-E71D-43D5-98CA-F1727BD20DEA}" destId="{2F51DFC8-9315-433C-8879-6098DC37F0CA}" srcOrd="3" destOrd="0" presId="urn:microsoft.com/office/officeart/2005/8/layout/vList5"/>
    <dgm:cxn modelId="{7E3C31CC-E00F-4AB1-94CB-59E4CA0663D2}" type="presParOf" srcId="{E88FBF43-E71D-43D5-98CA-F1727BD20DEA}" destId="{DEC4739B-DBBA-44F4-95E1-C762461EB2B9}" srcOrd="4" destOrd="0" presId="urn:microsoft.com/office/officeart/2005/8/layout/vList5"/>
    <dgm:cxn modelId="{7A1AB3D3-6DA1-4E63-87F8-BE0652455DAE}" type="presParOf" srcId="{DEC4739B-DBBA-44F4-95E1-C762461EB2B9}" destId="{5007773F-BC69-454F-B4FD-499A35D72FF4}" srcOrd="0" destOrd="0" presId="urn:microsoft.com/office/officeart/2005/8/layout/vList5"/>
    <dgm:cxn modelId="{E0E9F1AF-2F1A-4356-8710-53A1A8C0696B}" type="presParOf" srcId="{DEC4739B-DBBA-44F4-95E1-C762461EB2B9}" destId="{EC207E50-B97D-4655-821D-CE7D1A5B14B5}" srcOrd="1" destOrd="0" presId="urn:microsoft.com/office/officeart/2005/8/layout/vList5"/>
    <dgm:cxn modelId="{C8E71565-A4D2-4347-B381-91D963C49766}" type="presParOf" srcId="{E88FBF43-E71D-43D5-98CA-F1727BD20DEA}" destId="{2B9188B2-E01E-4228-BC84-A7DAFC786697}" srcOrd="5" destOrd="0" presId="urn:microsoft.com/office/officeart/2005/8/layout/vList5"/>
    <dgm:cxn modelId="{59CE4E2E-2EA3-4BB8-8BDF-C3267534FA77}" type="presParOf" srcId="{E88FBF43-E71D-43D5-98CA-F1727BD20DEA}" destId="{A1377B64-1036-4E96-ACCB-760E80D9668C}" srcOrd="6" destOrd="0" presId="urn:microsoft.com/office/officeart/2005/8/layout/vList5"/>
    <dgm:cxn modelId="{E4FE8764-3B6E-4A62-9D1A-9DA199CA8A3B}" type="presParOf" srcId="{A1377B64-1036-4E96-ACCB-760E80D9668C}" destId="{C8716FDA-5364-4887-942D-02BB15B74126}" srcOrd="0" destOrd="0" presId="urn:microsoft.com/office/officeart/2005/8/layout/vList5"/>
    <dgm:cxn modelId="{3B883A34-42E2-4460-AAB7-C6CD8DFB2A35}" type="presParOf" srcId="{A1377B64-1036-4E96-ACCB-760E80D9668C}" destId="{ACD8F1A9-F974-4F12-A481-C770C89CF330}" srcOrd="1" destOrd="0" presId="urn:microsoft.com/office/officeart/2005/8/layout/vList5"/>
    <dgm:cxn modelId="{2A1586E0-2E71-477C-8689-F39A608B0BC2}" type="presParOf" srcId="{E88FBF43-E71D-43D5-98CA-F1727BD20DEA}" destId="{186D0E63-6BC3-4846-B933-A20E6DC525BC}" srcOrd="7" destOrd="0" presId="urn:microsoft.com/office/officeart/2005/8/layout/vList5"/>
    <dgm:cxn modelId="{433DF289-E30F-45A6-95BF-7B0782E80845}" type="presParOf" srcId="{E88FBF43-E71D-43D5-98CA-F1727BD20DEA}" destId="{11A82910-BB9F-426D-B0B5-ADBF1C439887}" srcOrd="8" destOrd="0" presId="urn:microsoft.com/office/officeart/2005/8/layout/vList5"/>
    <dgm:cxn modelId="{F712BFA6-8208-4FFB-BCF9-90F2B19A79EF}" type="presParOf" srcId="{11A82910-BB9F-426D-B0B5-ADBF1C439887}" destId="{39A29AC7-18EE-4F43-98E0-64E5D283C38E}" srcOrd="0" destOrd="0" presId="urn:microsoft.com/office/officeart/2005/8/layout/vList5"/>
    <dgm:cxn modelId="{05EB3B9B-8E66-4175-BD92-6FF9D4F9DC4B}" type="presParOf" srcId="{11A82910-BB9F-426D-B0B5-ADBF1C439887}" destId="{7554DFAD-B286-4D24-A35F-A6EEA71096F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9284F4-D42B-48EC-8182-2900B77DB3E6}">
      <dsp:nvSpPr>
        <dsp:cNvPr id="0" name=""/>
        <dsp:cNvSpPr/>
      </dsp:nvSpPr>
      <dsp:spPr>
        <a:xfrm>
          <a:off x="57698" y="0"/>
          <a:ext cx="2438788" cy="2438782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900" kern="1200"/>
            <a:t>Beratung</a:t>
          </a:r>
        </a:p>
      </dsp:txBody>
      <dsp:txXfrm>
        <a:off x="414850" y="357151"/>
        <a:ext cx="1724484" cy="1724480"/>
      </dsp:txXfrm>
    </dsp:sp>
    <dsp:sp modelId="{12FA9E71-855C-4BE1-A434-A98CB53DC2D2}">
      <dsp:nvSpPr>
        <dsp:cNvPr id="0" name=""/>
        <dsp:cNvSpPr/>
      </dsp:nvSpPr>
      <dsp:spPr>
        <a:xfrm>
          <a:off x="1311761" y="1626532"/>
          <a:ext cx="2438788" cy="2438782"/>
        </a:xfrm>
        <a:prstGeom prst="ellipse">
          <a:avLst/>
        </a:prstGeom>
        <a:solidFill>
          <a:schemeClr val="accent5">
            <a:alpha val="50000"/>
            <a:hueOff val="-2483469"/>
            <a:satOff val="9953"/>
            <a:lumOff val="2157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900" kern="1200"/>
            <a:t>Deutschkurs mit Fokus Beruf</a:t>
          </a:r>
        </a:p>
      </dsp:txBody>
      <dsp:txXfrm>
        <a:off x="1668913" y="1983683"/>
        <a:ext cx="1724484" cy="1724480"/>
      </dsp:txXfrm>
    </dsp:sp>
    <dsp:sp modelId="{E72FD921-E7D5-463C-A648-D576778C318D}">
      <dsp:nvSpPr>
        <dsp:cNvPr id="0" name=""/>
        <dsp:cNvSpPr/>
      </dsp:nvSpPr>
      <dsp:spPr>
        <a:xfrm>
          <a:off x="2566570" y="0"/>
          <a:ext cx="2438788" cy="2438782"/>
        </a:xfrm>
        <a:prstGeom prst="ellipse">
          <a:avLst/>
        </a:prstGeom>
        <a:solidFill>
          <a:schemeClr val="accent5">
            <a:alpha val="50000"/>
            <a:hueOff val="-4966938"/>
            <a:satOff val="19906"/>
            <a:lumOff val="4314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900" kern="1200"/>
            <a:t>Jobcoaching</a:t>
          </a:r>
        </a:p>
      </dsp:txBody>
      <dsp:txXfrm>
        <a:off x="2923722" y="357151"/>
        <a:ext cx="1724484" cy="1724480"/>
      </dsp:txXfrm>
    </dsp:sp>
    <dsp:sp modelId="{B64CB01D-C09E-4DBE-B0E9-3C87F1A40603}">
      <dsp:nvSpPr>
        <dsp:cNvPr id="0" name=""/>
        <dsp:cNvSpPr/>
      </dsp:nvSpPr>
      <dsp:spPr>
        <a:xfrm>
          <a:off x="3820634" y="1626532"/>
          <a:ext cx="2438788" cy="2438782"/>
        </a:xfrm>
        <a:prstGeom prst="ellipse">
          <a:avLst/>
        </a:prstGeom>
        <a:solidFill>
          <a:schemeClr val="accent5">
            <a:alpha val="50000"/>
            <a:hueOff val="-7450407"/>
            <a:satOff val="29858"/>
            <a:lumOff val="6471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900" kern="1200"/>
            <a:t>Anti-diskriminierung &amp; 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900" kern="1200"/>
            <a:t>Empowerment</a:t>
          </a:r>
        </a:p>
      </dsp:txBody>
      <dsp:txXfrm>
        <a:off x="4177786" y="1983683"/>
        <a:ext cx="1724484" cy="1724480"/>
      </dsp:txXfrm>
    </dsp:sp>
    <dsp:sp modelId="{3DC7E439-A46F-4A20-AC0F-AB3C4A35BC24}">
      <dsp:nvSpPr>
        <dsp:cNvPr id="0" name=""/>
        <dsp:cNvSpPr/>
      </dsp:nvSpPr>
      <dsp:spPr>
        <a:xfrm>
          <a:off x="5074697" y="0"/>
          <a:ext cx="2438788" cy="2438782"/>
        </a:xfrm>
        <a:prstGeom prst="ellipse">
          <a:avLst/>
        </a:prstGeom>
        <a:solidFill>
          <a:schemeClr val="accent5">
            <a:alpha val="50000"/>
            <a:hueOff val="-9933876"/>
            <a:satOff val="39811"/>
            <a:lumOff val="8628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900" kern="1200"/>
            <a:t>Unternehmens-kontakte</a:t>
          </a:r>
        </a:p>
      </dsp:txBody>
      <dsp:txXfrm>
        <a:off x="5431849" y="357151"/>
        <a:ext cx="1724484" cy="17244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C56876-E3F7-49D6-8FDA-0B96F1092EF2}">
      <dsp:nvSpPr>
        <dsp:cNvPr id="0" name=""/>
        <dsp:cNvSpPr/>
      </dsp:nvSpPr>
      <dsp:spPr>
        <a:xfrm rot="5400000">
          <a:off x="5690845" y="-2264222"/>
          <a:ext cx="1054149" cy="5852160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de-AT" sz="1700" kern="1200" dirty="0">
              <a:latin typeface="Helvetica for Caritas" panose="020B0303020202020204" pitchFamily="34" charset="0"/>
            </a:rPr>
            <a:t> 450-500 </a:t>
          </a:r>
          <a:r>
            <a:rPr lang="de-AT" sz="1700" kern="1200" dirty="0" err="1">
              <a:latin typeface="Helvetica for Caritas" panose="020B0303020202020204" pitchFamily="34" charset="0"/>
            </a:rPr>
            <a:t>KlientInnen</a:t>
          </a:r>
          <a:endParaRPr lang="de-AT" sz="1700" kern="1200" dirty="0">
            <a:latin typeface="Helvetica for Caritas" panose="020B0303020202020204" pitchFamily="34" charset="0"/>
          </a:endParaRPr>
        </a:p>
      </dsp:txBody>
      <dsp:txXfrm rot="-5400000">
        <a:off x="3291840" y="186242"/>
        <a:ext cx="5800701" cy="951231"/>
      </dsp:txXfrm>
    </dsp:sp>
    <dsp:sp modelId="{148B2B60-7D24-4597-8B53-1B344D815BFB}">
      <dsp:nvSpPr>
        <dsp:cNvPr id="0" name=""/>
        <dsp:cNvSpPr/>
      </dsp:nvSpPr>
      <dsp:spPr>
        <a:xfrm>
          <a:off x="0" y="3013"/>
          <a:ext cx="3291840" cy="131768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700" b="1" kern="1200" dirty="0">
              <a:latin typeface="Helvetica for Caritas" panose="020B0303020202020204" pitchFamily="34" charset="0"/>
            </a:rPr>
            <a:t>Bildungs- und Berufsberatung sowie Beratung bei sozialen Problemstellungen</a:t>
          </a:r>
        </a:p>
      </dsp:txBody>
      <dsp:txXfrm>
        <a:off x="64324" y="67337"/>
        <a:ext cx="3163192" cy="1189039"/>
      </dsp:txXfrm>
    </dsp:sp>
    <dsp:sp modelId="{639F6F74-E51E-48EB-8DCE-5F8A3B69236D}">
      <dsp:nvSpPr>
        <dsp:cNvPr id="0" name=""/>
        <dsp:cNvSpPr/>
      </dsp:nvSpPr>
      <dsp:spPr>
        <a:xfrm rot="5400000">
          <a:off x="5690845" y="-880651"/>
          <a:ext cx="1054149" cy="5852160"/>
        </a:xfrm>
        <a:prstGeom prst="round2SameRect">
          <a:avLst/>
        </a:prstGeom>
        <a:solidFill>
          <a:schemeClr val="accent5">
            <a:tint val="40000"/>
            <a:alpha val="90000"/>
            <a:hueOff val="-2685120"/>
            <a:satOff val="12063"/>
            <a:lumOff val="829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2685120"/>
              <a:satOff val="12063"/>
              <a:lumOff val="82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de-AT" sz="1700" kern="1200" dirty="0">
              <a:latin typeface="Helvetica for Caritas" panose="020B0303020202020204" pitchFamily="34" charset="0"/>
            </a:rPr>
            <a:t> 7 Deutschkurse mit Fokus Beruf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de-AT" sz="1700" kern="1200" dirty="0">
              <a:latin typeface="Helvetica for Caritas" panose="020B0303020202020204" pitchFamily="34" charset="0"/>
            </a:rPr>
            <a:t> </a:t>
          </a:r>
          <a:r>
            <a:rPr lang="de-AT" sz="1700" kern="1200" dirty="0" smtClean="0">
              <a:latin typeface="Helvetica for Caritas" panose="020B0303020202020204" pitchFamily="34" charset="0"/>
            </a:rPr>
            <a:t>à </a:t>
          </a:r>
          <a:r>
            <a:rPr lang="de-AT" sz="1700" kern="1200" dirty="0">
              <a:latin typeface="Helvetica for Caritas" panose="020B0303020202020204" pitchFamily="34" charset="0"/>
            </a:rPr>
            <a:t>240 Unterrichtseinheiten pro Kurs</a:t>
          </a:r>
        </a:p>
      </dsp:txBody>
      <dsp:txXfrm rot="-5400000">
        <a:off x="3291840" y="1569813"/>
        <a:ext cx="5800701" cy="951231"/>
      </dsp:txXfrm>
    </dsp:sp>
    <dsp:sp modelId="{9FCABC90-C0AB-48B4-8EBD-8E08A4D72F29}">
      <dsp:nvSpPr>
        <dsp:cNvPr id="0" name=""/>
        <dsp:cNvSpPr/>
      </dsp:nvSpPr>
      <dsp:spPr>
        <a:xfrm>
          <a:off x="0" y="1386585"/>
          <a:ext cx="3291840" cy="1317687"/>
        </a:xfrm>
        <a:prstGeom prst="roundRect">
          <a:avLst/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700" b="1" kern="1200" dirty="0">
              <a:latin typeface="Helvetica for Caritas" panose="020B0303020202020204" pitchFamily="34" charset="0"/>
            </a:rPr>
            <a:t>Deutschkurs mit Fokus Beruf (mit Option eine Prüfung abzulegen)</a:t>
          </a:r>
        </a:p>
      </dsp:txBody>
      <dsp:txXfrm>
        <a:off x="64324" y="1450909"/>
        <a:ext cx="3163192" cy="1189039"/>
      </dsp:txXfrm>
    </dsp:sp>
    <dsp:sp modelId="{EC207E50-B97D-4655-821D-CE7D1A5B14B5}">
      <dsp:nvSpPr>
        <dsp:cNvPr id="0" name=""/>
        <dsp:cNvSpPr/>
      </dsp:nvSpPr>
      <dsp:spPr>
        <a:xfrm rot="5400000">
          <a:off x="5690845" y="502920"/>
          <a:ext cx="1054149" cy="5852160"/>
        </a:xfrm>
        <a:prstGeom prst="round2SameRect">
          <a:avLst/>
        </a:prstGeom>
        <a:solidFill>
          <a:schemeClr val="accent5">
            <a:tint val="40000"/>
            <a:alpha val="90000"/>
            <a:hueOff val="-5370241"/>
            <a:satOff val="24126"/>
            <a:lumOff val="1658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5370241"/>
              <a:satOff val="24126"/>
              <a:lumOff val="16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de-AT" sz="1700" kern="1200" dirty="0">
              <a:latin typeface="Helvetica for Caritas" panose="020B0303020202020204" pitchFamily="34" charset="0"/>
            </a:rPr>
            <a:t> 7 Workshop-Reihen </a:t>
          </a:r>
        </a:p>
      </dsp:txBody>
      <dsp:txXfrm rot="-5400000">
        <a:off x="3291840" y="2953385"/>
        <a:ext cx="5800701" cy="951231"/>
      </dsp:txXfrm>
    </dsp:sp>
    <dsp:sp modelId="{5007773F-BC69-454F-B4FD-499A35D72FF4}">
      <dsp:nvSpPr>
        <dsp:cNvPr id="0" name=""/>
        <dsp:cNvSpPr/>
      </dsp:nvSpPr>
      <dsp:spPr>
        <a:xfrm>
          <a:off x="0" y="2770156"/>
          <a:ext cx="3291840" cy="1317687"/>
        </a:xfrm>
        <a:prstGeom prst="round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700" b="1" kern="1200">
              <a:latin typeface="Helvetica for Caritas" panose="020B0303020202020204" pitchFamily="34" charset="0"/>
            </a:rPr>
            <a:t>Jobcoaching</a:t>
          </a:r>
        </a:p>
      </dsp:txBody>
      <dsp:txXfrm>
        <a:off x="64324" y="2834480"/>
        <a:ext cx="3163192" cy="1189039"/>
      </dsp:txXfrm>
    </dsp:sp>
    <dsp:sp modelId="{ACD8F1A9-F974-4F12-A481-C770C89CF330}">
      <dsp:nvSpPr>
        <dsp:cNvPr id="0" name=""/>
        <dsp:cNvSpPr/>
      </dsp:nvSpPr>
      <dsp:spPr>
        <a:xfrm rot="5400000">
          <a:off x="5690845" y="1886491"/>
          <a:ext cx="1054149" cy="5852160"/>
        </a:xfrm>
        <a:prstGeom prst="round2SameRect">
          <a:avLst/>
        </a:prstGeom>
        <a:solidFill>
          <a:schemeClr val="accent5">
            <a:tint val="40000"/>
            <a:alpha val="90000"/>
            <a:hueOff val="-8055361"/>
            <a:satOff val="36190"/>
            <a:lumOff val="2488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8055361"/>
              <a:satOff val="36190"/>
              <a:lumOff val="248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de-AT" sz="1700" kern="1200" dirty="0">
              <a:latin typeface="Helvetica for Caritas" panose="020B0303020202020204" pitchFamily="34" charset="0"/>
            </a:rPr>
            <a:t> 25-30 Antidiskriminierungsworkshops</a:t>
          </a:r>
        </a:p>
      </dsp:txBody>
      <dsp:txXfrm rot="-5400000">
        <a:off x="3291840" y="4336956"/>
        <a:ext cx="5800701" cy="951231"/>
      </dsp:txXfrm>
    </dsp:sp>
    <dsp:sp modelId="{C8716FDA-5364-4887-942D-02BB15B74126}">
      <dsp:nvSpPr>
        <dsp:cNvPr id="0" name=""/>
        <dsp:cNvSpPr/>
      </dsp:nvSpPr>
      <dsp:spPr>
        <a:xfrm>
          <a:off x="0" y="4153727"/>
          <a:ext cx="3291840" cy="1317687"/>
        </a:xfrm>
        <a:prstGeom prst="roundRect">
          <a:avLst/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700" b="1" kern="1200" dirty="0">
              <a:latin typeface="Helvetica for Caritas" panose="020B0303020202020204" pitchFamily="34" charset="0"/>
            </a:rPr>
            <a:t>Antidiskriminierung und </a:t>
          </a:r>
          <a:r>
            <a:rPr lang="de-AT" sz="1700" b="1" kern="1200" dirty="0" err="1">
              <a:latin typeface="Helvetica for Caritas" panose="020B0303020202020204" pitchFamily="34" charset="0"/>
            </a:rPr>
            <a:t>Empowerment</a:t>
          </a:r>
          <a:endParaRPr lang="de-AT" sz="1700" b="1" kern="1200" dirty="0">
            <a:latin typeface="Helvetica for Caritas" panose="020B0303020202020204" pitchFamily="34" charset="0"/>
          </a:endParaRPr>
        </a:p>
      </dsp:txBody>
      <dsp:txXfrm>
        <a:off x="64324" y="4218051"/>
        <a:ext cx="3163192" cy="1189039"/>
      </dsp:txXfrm>
    </dsp:sp>
    <dsp:sp modelId="{7554DFAD-B286-4D24-A35F-A6EEA71096F8}">
      <dsp:nvSpPr>
        <dsp:cNvPr id="0" name=""/>
        <dsp:cNvSpPr/>
      </dsp:nvSpPr>
      <dsp:spPr>
        <a:xfrm rot="5400000">
          <a:off x="5690845" y="3270062"/>
          <a:ext cx="1054149" cy="5852160"/>
        </a:xfrm>
        <a:prstGeom prst="round2Same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AT" sz="1700" kern="1200" dirty="0" smtClean="0">
              <a:latin typeface="Helvetica for Caritas" panose="020B0303020202020204" pitchFamily="34" charset="0"/>
            </a:rPr>
            <a:t>7 </a:t>
          </a:r>
          <a:r>
            <a:rPr lang="de-AT" sz="1700" kern="1200" dirty="0" err="1" smtClean="0">
              <a:latin typeface="Helvetica for Caritas" panose="020B0303020202020204" pitchFamily="34" charset="0"/>
            </a:rPr>
            <a:t>BewerberInnentage</a:t>
          </a:r>
          <a:endParaRPr lang="de-AT" sz="1700" kern="1200" dirty="0">
            <a:latin typeface="Helvetica for Caritas" panose="020B0303020202020204" pitchFamily="34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AT" sz="1700" kern="1200" dirty="0">
              <a:latin typeface="Helvetica for Caritas" panose="020B0303020202020204" pitchFamily="34" charset="0"/>
            </a:rPr>
            <a:t> 40% Vermittlungen in (Schnupper-)</a:t>
          </a:r>
          <a:r>
            <a:rPr lang="de-AT" sz="1700" kern="1200" dirty="0" smtClean="0">
              <a:latin typeface="Helvetica for Caritas" panose="020B0303020202020204" pitchFamily="34" charset="0"/>
            </a:rPr>
            <a:t>Praktika, 1. oder 2. Arbeitsmarkt bzw. weiterführende Ausbildung</a:t>
          </a:r>
          <a:endParaRPr lang="de-AT" sz="1700" kern="1200" dirty="0">
            <a:latin typeface="Helvetica for Caritas" panose="020B0303020202020204" pitchFamily="34" charset="0"/>
          </a:endParaRPr>
        </a:p>
      </dsp:txBody>
      <dsp:txXfrm rot="-5400000">
        <a:off x="3291840" y="5720527"/>
        <a:ext cx="5800701" cy="951231"/>
      </dsp:txXfrm>
    </dsp:sp>
    <dsp:sp modelId="{39A29AC7-18EE-4F43-98E0-64E5D283C38E}">
      <dsp:nvSpPr>
        <dsp:cNvPr id="0" name=""/>
        <dsp:cNvSpPr/>
      </dsp:nvSpPr>
      <dsp:spPr>
        <a:xfrm>
          <a:off x="0" y="5537299"/>
          <a:ext cx="3291840" cy="1317687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700" b="1" kern="1200" dirty="0">
              <a:latin typeface="Helvetica for Caritas" panose="020B0303020202020204" pitchFamily="34" charset="0"/>
            </a:rPr>
            <a:t>Aufbau und Vermittlung von Unternehmenskontakten</a:t>
          </a:r>
          <a:endParaRPr lang="de-AT" sz="1700" kern="1200" dirty="0">
            <a:latin typeface="Helvetica for Caritas" panose="020B0303020202020204" pitchFamily="34" charset="0"/>
          </a:endParaRPr>
        </a:p>
      </dsp:txBody>
      <dsp:txXfrm>
        <a:off x="64324" y="5601623"/>
        <a:ext cx="3163192" cy="11890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ings+Icon">
  <dgm:title val="Ineinander greifende Ringe"/>
  <dgm:desc val="Hiermit zeigen Sie überlappende oder ineinander greifende Ideen oder Konzepte an. Die ersten sieben Zeilen mit Text der Ebene 1 entsprechen einem Kreis. Nicht verwendeter Text wird nicht angezeigt, ist aber weiterhin verfügbar, wenn Sie das Layout wechseln. "/>
  <dgm:catLst>
    <dgm:cat type="relationship" pri="32000"/>
    <dgm:cat type="officeonline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0"/>
        <dgm:pt modelId="20"/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/>
        <dgm:pt modelId="20"/>
        <dgm:pt modelId="30"/>
        <dgm:pt modelId="40"/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2" destOrd="0"/>
      </dgm:cxnLst>
      <dgm:bg/>
      <dgm:whole/>
    </dgm:dataModel>
  </dgm:clrData>
  <dgm:layoutNode name="Name0">
    <dgm:varLst>
      <dgm:chMax val="7"/>
      <dgm:dir/>
      <dgm:resizeHandles val="exact"/>
    </dgm:varLst>
    <dgm:choose name="Name1">
      <dgm:if name="Name2" axis="ch" ptType="node" func="cnt" op="lt" val="1">
        <dgm:alg type="composite"/>
        <dgm:shape xmlns:r="http://schemas.openxmlformats.org/officeDocument/2006/relationships" r:blip="">
          <dgm:adjLst/>
        </dgm:shape>
        <dgm:presOf/>
        <dgm:constrLst/>
        <dgm:ruleLst/>
      </dgm:if>
      <dgm:if name="Name3" axis="ch" ptType="node" func="cnt" op="equ" val="1">
        <dgm:alg type="composite">
          <dgm:param type="ar" val="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/>
          <dgm:constr type="h" for="ch" forName="ellipse1" refType="h"/>
        </dgm:constrLst>
      </dgm:if>
      <dgm:if name="Name4" axis="ch" ptType="node" func="cnt" op="equ" val="2">
        <dgm:alg type="composite">
          <dgm:param type="ar" val="0.908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6602"/>
          <dgm:constr type="h" for="ch" forName="ellipse1" refType="h" fact="0.5999"/>
          <dgm:constr type="l" for="ch" forName="ellipse2" refType="w" fact="0.3398"/>
          <dgm:constr type="t" for="ch" forName="ellipse2" refType="h" fact="0.4001"/>
          <dgm:constr type="w" for="ch" forName="ellipse2" refType="w" fact="0.6602"/>
          <dgm:constr type="h" for="ch" forName="ellipse2" refType="h" fact="0.5999"/>
        </dgm:constrLst>
      </dgm:if>
      <dgm:if name="Name5" axis="ch" ptType="node" func="cnt" op="equ" val="3">
        <dgm:alg type="composite">
          <dgm:param type="ar" val="1.217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4929"/>
          <dgm:constr type="h" for="ch" forName="ellipse1" refType="h" fact="0.5999"/>
          <dgm:constr type="l" for="ch" forName="ellipse2" refType="w" fact="0.2537"/>
          <dgm:constr type="t" for="ch" forName="ellipse2" refType="h" fact="0.4001"/>
          <dgm:constr type="w" for="ch" forName="ellipse2" refType="w" fact="0.4929"/>
          <dgm:constr type="h" for="ch" forName="ellipse2" refType="h" fact="0.5999"/>
          <dgm:constr type="l" for="ch" forName="ellipse3" refType="w" fact="0.5071"/>
          <dgm:constr type="t" for="ch" forName="ellipse3" refType="h" fact="0"/>
          <dgm:constr type="w" for="ch" forName="ellipse3" refType="w" fact="0.4929"/>
          <dgm:constr type="h" for="ch" forName="ellipse3" refType="h" fact="0.5999"/>
        </dgm:constrLst>
      </dgm:if>
      <dgm:if name="Name6" axis="ch" ptType="node" func="cnt" op="equ" val="4">
        <dgm:alg type="composite">
          <dgm:param type="ar" val="1.5255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932"/>
          <dgm:constr type="h" for="ch" forName="ellipse1" refType="h" fact="0.5999"/>
          <dgm:constr type="l" for="ch" forName="ellipse2" refType="w" fact="0.2023"/>
          <dgm:constr type="t" for="ch" forName="ellipse2" refType="h" fact="0.4001"/>
          <dgm:constr type="w" for="ch" forName="ellipse2" refType="w" fact="0.3932"/>
          <dgm:constr type="h" for="ch" forName="ellipse2" refType="h" fact="0.5999"/>
          <dgm:constr type="l" for="ch" forName="ellipse3" refType="w" fact="0.4045"/>
          <dgm:constr type="t" for="ch" forName="ellipse3" refType="h" fact="0"/>
          <dgm:constr type="w" for="ch" forName="ellipse3" refType="w" fact="0.3932"/>
          <dgm:constr type="h" for="ch" forName="ellipse3" refType="h" fact="0.5999"/>
          <dgm:constr type="l" for="ch" forName="ellipse4" refType="w" fact="0.6068"/>
          <dgm:constr type="t" for="ch" forName="ellipse4" refType="h" fact="0.4001"/>
          <dgm:constr type="w" for="ch" forName="ellipse4" refType="w" fact="0.3932"/>
          <dgm:constr type="h" for="ch" forName="ellipse4" refType="h" fact="0.5999"/>
        </dgm:constrLst>
      </dgm:if>
      <dgm:if name="Name7" axis="ch" ptType="node" func="cnt" op="equ" val="5">
        <dgm:alg type="composite">
          <dgm:param type="ar" val="1.834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271"/>
          <dgm:constr type="h" for="ch" forName="ellipse1" refType="h" fact="0.5999"/>
          <dgm:constr type="l" for="ch" forName="ellipse2" refType="w" fact="0.1682"/>
          <dgm:constr type="t" for="ch" forName="ellipse2" refType="h" fact="0.4001"/>
          <dgm:constr type="w" for="ch" forName="ellipse2" refType="w" fact="0.3271"/>
          <dgm:constr type="h" for="ch" forName="ellipse2" refType="h" fact="0.5999"/>
          <dgm:constr type="l" for="ch" forName="ellipse3" refType="w" fact="0.3365"/>
          <dgm:constr type="t" for="ch" forName="ellipse3" refType="h" fact="0"/>
          <dgm:constr type="w" for="ch" forName="ellipse3" refType="w" fact="0.3271"/>
          <dgm:constr type="h" for="ch" forName="ellipse3" refType="h" fact="0.5999"/>
          <dgm:constr type="l" for="ch" forName="ellipse4" refType="w" fact="0.5047"/>
          <dgm:constr type="t" for="ch" forName="ellipse4" refType="h" fact="0.4001"/>
          <dgm:constr type="w" for="ch" forName="ellipse4" refType="w" fact="0.3271"/>
          <dgm:constr type="h" for="ch" forName="ellipse4" refType="h" fact="0.5999"/>
          <dgm:constr type="l" for="ch" forName="ellipse5" refType="w" fact="0.6729"/>
          <dgm:constr type="t" for="ch" forName="ellipse5" refType="h" fact="0"/>
          <dgm:constr type="w" for="ch" forName="ellipse5" refType="w" fact="0.3271"/>
          <dgm:constr type="h" for="ch" forName="ellipse5" refType="h" fact="0.5999"/>
        </dgm:constrLst>
      </dgm:if>
      <dgm:if name="Name8" axis="ch" ptType="node" func="cnt" op="equ" val="6">
        <dgm:alg type="composite">
          <dgm:param type="ar" val="2.1873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78"/>
          <dgm:constr type="h" for="ch" forName="ellipse1" refType="h" fact="0.6081"/>
          <dgm:constr type="l" for="ch" forName="ellipse2" refType="w" fact="0.1444"/>
          <dgm:constr type="t" for="ch" forName="ellipse2" refType="h" fact="0.3919"/>
          <dgm:constr type="w" for="ch" forName="ellipse2" refType="w" fact="0.278"/>
          <dgm:constr type="h" for="ch" forName="ellipse2" refType="h" fact="0.6081"/>
          <dgm:constr type="l" for="ch" forName="ellipse3" refType="w" fact="0.2888"/>
          <dgm:constr type="t" for="ch" forName="ellipse3" refType="h" fact="0"/>
          <dgm:constr type="w" for="ch" forName="ellipse3" refType="w" fact="0.278"/>
          <dgm:constr type="h" for="ch" forName="ellipse3" refType="h" fact="0.6081"/>
          <dgm:constr type="l" for="ch" forName="ellipse4" refType="w" fact="0.4332"/>
          <dgm:constr type="t" for="ch" forName="ellipse4" refType="h" fact="0.3919"/>
          <dgm:constr type="w" for="ch" forName="ellipse4" refType="w" fact="0.278"/>
          <dgm:constr type="h" for="ch" forName="ellipse4" refType="h" fact="0.6081"/>
          <dgm:constr type="l" for="ch" forName="ellipse5" refType="w" fact="0.5776"/>
          <dgm:constr type="t" for="ch" forName="ellipse5" refType="h" fact="0"/>
          <dgm:constr type="w" for="ch" forName="ellipse5" refType="w" fact="0.278"/>
          <dgm:constr type="h" for="ch" forName="ellipse5" refType="h" fact="0.6081"/>
          <dgm:constr type="l" for="ch" forName="ellipse6" refType="w" fact="0.722"/>
          <dgm:constr type="t" for="ch" forName="ellipse6" refType="h" fact="0.3919"/>
          <dgm:constr type="w" for="ch" forName="ellipse6" refType="w" fact="0.278"/>
          <dgm:constr type="h" for="ch" forName="ellipse6" refType="h" fact="0.6081"/>
        </dgm:constrLst>
      </dgm:if>
      <dgm:else name="Name9">
        <dgm:alg type="composite">
          <dgm:param type="ar" val="2.346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455"/>
          <dgm:constr type="h" for="ch" forName="ellipse1" refType="h" fact="0.5761"/>
          <dgm:constr type="l" for="ch" forName="ellipse2" refType="w" fact="0.1257"/>
          <dgm:constr type="t" for="ch" forName="ellipse2" refType="h" fact="0.4239"/>
          <dgm:constr type="w" for="ch" forName="ellipse2" refType="w" fact="0.2455"/>
          <dgm:constr type="h" for="ch" forName="ellipse2" refType="h" fact="0.5761"/>
          <dgm:constr type="l" for="ch" forName="ellipse3" refType="w" fact="0.2515"/>
          <dgm:constr type="t" for="ch" forName="ellipse3" refType="h" fact="0"/>
          <dgm:constr type="w" for="ch" forName="ellipse3" refType="w" fact="0.2455"/>
          <dgm:constr type="h" for="ch" forName="ellipse3" refType="h" fact="0.5761"/>
          <dgm:constr type="l" for="ch" forName="ellipse4" refType="w" fact="0.3772"/>
          <dgm:constr type="t" for="ch" forName="ellipse4" refType="h" fact="0.4239"/>
          <dgm:constr type="w" for="ch" forName="ellipse4" refType="w" fact="0.2455"/>
          <dgm:constr type="h" for="ch" forName="ellipse4" refType="h" fact="0.5761"/>
          <dgm:constr type="l" for="ch" forName="ellipse5" refType="w" fact="0.503"/>
          <dgm:constr type="t" for="ch" forName="ellipse5" refType="h" fact="0"/>
          <dgm:constr type="w" for="ch" forName="ellipse5" refType="w" fact="0.2455"/>
          <dgm:constr type="h" for="ch" forName="ellipse5" refType="h" fact="0.5761"/>
          <dgm:constr type="l" for="ch" forName="ellipse6" refType="w" fact="0.6287"/>
          <dgm:constr type="t" for="ch" forName="ellipse6" refType="h" fact="0.4239"/>
          <dgm:constr type="w" for="ch" forName="ellipse6" refType="w" fact="0.2455"/>
          <dgm:constr type="h" for="ch" forName="ellipse6" refType="h" fact="0.5761"/>
          <dgm:constr type="l" for="ch" forName="ellipse7" refType="w" fact="0.7545"/>
          <dgm:constr type="t" for="ch" forName="ellipse7" refType="h" fact="0"/>
          <dgm:constr type="w" for="ch" forName="ellipse7" refType="w" fact="0.2455"/>
          <dgm:constr type="h" for="ch" forName="ellipse7" refType="h" fact="0.5761"/>
        </dgm:constrLst>
      </dgm:else>
    </dgm:choose>
    <dgm:choose name="Name10">
      <dgm:if name="Name11" axis="ch" ptType="node" func="cnt" op="gte" val="1">
        <dgm:layoutNode name="ellipse1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12">
            <dgm:if name="Name13" func="var" arg="dir" op="equ" val="norm">
              <dgm:presOf axis="ch desOrSelf" ptType="node node" st="1 1" cnt="1 0"/>
            </dgm:if>
            <dgm:else name="Name14">
              <dgm:choose name="Name15">
                <dgm:if name="Name16" axis="ch" ptType="node" func="cnt" op="equ" val="1">
                  <dgm:presOf axis="ch desOrSelf" ptType="node node" st="1 1" cnt="1 0"/>
                </dgm:if>
                <dgm:if name="Name17" axis="ch" ptType="node" func="cnt" op="equ" val="2">
                  <dgm:presOf axis="ch desOrSelf" ptType="node node" st="2 1" cnt="1 0"/>
                </dgm:if>
                <dgm:if name="Name18" axis="ch" ptType="node" func="cnt" op="equ" val="3">
                  <dgm:presOf axis="ch desOrSelf" ptType="node node" st="3 1" cnt="1 0"/>
                </dgm:if>
                <dgm:if name="Name19" axis="ch" ptType="node" func="cnt" op="equ" val="4">
                  <dgm:presOf axis="ch desOrSelf" ptType="node node" st="4 1" cnt="1 0"/>
                </dgm:if>
                <dgm:if name="Name20" axis="ch" ptType="node" func="cnt" op="equ" val="5">
                  <dgm:presOf axis="ch desOrSelf" ptType="node node" st="5 1" cnt="1 0"/>
                </dgm:if>
                <dgm:if name="Name21" axis="ch" ptType="node" func="cnt" op="equ" val="6">
                  <dgm:presOf axis="ch desOrSelf" ptType="node node" st="6 1" cnt="1 0"/>
                </dgm:if>
                <dgm:if name="Name22" axis="ch" ptType="node" func="cnt" op="gte" val="7">
                  <dgm:presOf axis="ch desOrSelf" ptType="node node" st="7 1" cnt="1 0"/>
                </dgm:if>
                <dgm:else name="Name2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24"/>
    </dgm:choose>
    <dgm:choose name="Name25">
      <dgm:if name="Name26" axis="ch" ptType="node" func="cnt" op="gte" val="2">
        <dgm:layoutNode name="ellipse2" styleLbl="vennNode1">
          <dgm:varLst>
            <dgm:bulletEnabled val="1"/>
          </dgm:varLst>
          <dgm:alg type="tx"/>
          <dgm:choose name="Name27">
            <dgm:if name="Name2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2 1" cnt="1 0"/>
            </dgm:if>
            <dgm:else name="Name29">
              <dgm:shape xmlns:r="http://schemas.openxmlformats.org/officeDocument/2006/relationships" type="ellipse" r:blip="" zOrderOff="-2">
                <dgm:adjLst/>
              </dgm:shape>
              <dgm:choose name="Name30">
                <dgm:if name="Name31" axis="ch" ptType="node" func="cnt" op="equ" val="2">
                  <dgm:presOf axis="ch desOrSelf" ptType="node node" st="1 1" cnt="1 0"/>
                </dgm:if>
                <dgm:if name="Name32" axis="ch" ptType="node" func="cnt" op="equ" val="3">
                  <dgm:presOf axis="ch desOrSelf" ptType="node node" st="2 1" cnt="1 0"/>
                </dgm:if>
                <dgm:if name="Name33" axis="ch" ptType="node" func="cnt" op="equ" val="4">
                  <dgm:presOf axis="ch desOrSelf" ptType="node node" st="3 1" cnt="1 0"/>
                </dgm:if>
                <dgm:if name="Name34" axis="ch" ptType="node" func="cnt" op="equ" val="5">
                  <dgm:presOf axis="ch desOrSelf" ptType="node node" st="4 1" cnt="1 0"/>
                </dgm:if>
                <dgm:if name="Name35" axis="ch" ptType="node" func="cnt" op="equ" val="6">
                  <dgm:presOf axis="ch desOrSelf" ptType="node node" st="5 1" cnt="1 0"/>
                </dgm:if>
                <dgm:if name="Name36" axis="ch" ptType="node" func="cnt" op="gte" val="7">
                  <dgm:presOf axis="ch desOrSelf" ptType="node node" st="6 1" cnt="1 0"/>
                </dgm:if>
                <dgm:else name="Name37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  <dgm:choose name="Name39">
      <dgm:if name="Name40" axis="ch" ptType="node" func="cnt" op="gte" val="3">
        <dgm:layoutNode name="ellipse3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41">
            <dgm:if name="Name42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3 1" cnt="1 0"/>
            </dgm:if>
            <dgm:else name="Name43">
              <dgm:shape xmlns:r="http://schemas.openxmlformats.org/officeDocument/2006/relationships" type="ellipse" r:blip="" zOrderOff="-4">
                <dgm:adjLst/>
              </dgm:shape>
              <dgm:choose name="Name44">
                <dgm:if name="Name45" axis="ch" ptType="node" func="cnt" op="equ" val="3">
                  <dgm:presOf axis="ch desOrSelf" ptType="node node" st="1 1" cnt="1 0"/>
                </dgm:if>
                <dgm:if name="Name46" axis="ch" ptType="node" func="cnt" op="equ" val="4">
                  <dgm:presOf axis="ch desOrSelf" ptType="node node" st="2 1" cnt="1 0"/>
                </dgm:if>
                <dgm:if name="Name47" axis="ch" ptType="node" func="cnt" op="equ" val="5">
                  <dgm:presOf axis="ch desOrSelf" ptType="node node" st="3 1" cnt="1 0"/>
                </dgm:if>
                <dgm:if name="Name48" axis="ch" ptType="node" func="cnt" op="equ" val="6">
                  <dgm:presOf axis="ch desOrSelf" ptType="node node" st="4 1" cnt="1 0"/>
                </dgm:if>
                <dgm:if name="Name49" axis="ch" ptType="node" func="cnt" op="gte" val="7">
                  <dgm:presOf axis="ch desOrSelf" ptType="node node" st="5 1" cnt="1 0"/>
                </dgm:if>
                <dgm:else name="Name50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1"/>
    </dgm:choose>
    <dgm:choose name="Name52">
      <dgm:if name="Name53" axis="ch" ptType="node" func="cnt" op="gte" val="4">
        <dgm:layoutNode name="ellipse4" styleLbl="vennNode1">
          <dgm:varLst>
            <dgm:bulletEnabled val="1"/>
          </dgm:varLst>
          <dgm:alg type="tx"/>
          <dgm:choose name="Name54">
            <dgm:if name="Name55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4 1" cnt="1 0"/>
            </dgm:if>
            <dgm:else name="Name56">
              <dgm:shape xmlns:r="http://schemas.openxmlformats.org/officeDocument/2006/relationships" type="ellipse" r:blip="" zOrderOff="-6">
                <dgm:adjLst/>
              </dgm:shape>
              <dgm:choose name="Name57">
                <dgm:if name="Name58" axis="ch" ptType="node" func="cnt" op="equ" val="4">
                  <dgm:presOf axis="ch desOrSelf" ptType="node node" st="1 1" cnt="1 0"/>
                </dgm:if>
                <dgm:if name="Name59" axis="ch" ptType="node" func="cnt" op="equ" val="5">
                  <dgm:presOf axis="ch desOrSelf" ptType="node node" st="2 1" cnt="1 0"/>
                </dgm:if>
                <dgm:if name="Name60" axis="ch" ptType="node" func="cnt" op="equ" val="6">
                  <dgm:presOf axis="ch desOrSelf" ptType="node node" st="3 1" cnt="1 0"/>
                </dgm:if>
                <dgm:if name="Name61" axis="ch" ptType="node" func="cnt" op="gte" val="7">
                  <dgm:presOf axis="ch desOrSelf" ptType="node node" st="4 1" cnt="1 0"/>
                </dgm:if>
                <dgm:else name="Name62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63"/>
    </dgm:choose>
    <dgm:choose name="Name64">
      <dgm:if name="Name65" axis="ch" ptType="node" func="cnt" op="gte" val="5">
        <dgm:layoutNode name="ellipse5" styleLbl="vennNode1">
          <dgm:varLst>
            <dgm:bulletEnabled val="1"/>
          </dgm:varLst>
          <dgm:alg type="tx"/>
          <dgm:choose name="Name66">
            <dgm:if name="Name67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5 1" cnt="1 0"/>
            </dgm:if>
            <dgm:else name="Name68">
              <dgm:shape xmlns:r="http://schemas.openxmlformats.org/officeDocument/2006/relationships" type="ellipse" r:blip="" zOrderOff="-8">
                <dgm:adjLst/>
              </dgm:shape>
              <dgm:choose name="Name69">
                <dgm:if name="Name70" axis="ch" ptType="node" func="cnt" op="equ" val="5">
                  <dgm:presOf axis="ch desOrSelf" ptType="node node" st="1 1" cnt="1 0"/>
                </dgm:if>
                <dgm:if name="Name71" axis="ch" ptType="node" func="cnt" op="equ" val="6">
                  <dgm:presOf axis="ch desOrSelf" ptType="node node" st="2 1" cnt="1 0"/>
                </dgm:if>
                <dgm:if name="Name72" axis="ch" ptType="node" func="cnt" op="gte" val="7">
                  <dgm:presOf axis="ch desOrSelf" ptType="node node" st="3 1" cnt="1 0"/>
                </dgm:if>
                <dgm:else name="Name7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74"/>
    </dgm:choose>
    <dgm:choose name="Name75">
      <dgm:if name="Name76" axis="ch" ptType="node" func="cnt" op="gte" val="6">
        <dgm:layoutNode name="ellipse6" styleLbl="vennNode1">
          <dgm:varLst>
            <dgm:bulletEnabled val="1"/>
          </dgm:varLst>
          <dgm:alg type="tx"/>
          <dgm:choose name="Name77">
            <dgm:if name="Name7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6 1" cnt="1 0"/>
            </dgm:if>
            <dgm:else name="Name79">
              <dgm:shape xmlns:r="http://schemas.openxmlformats.org/officeDocument/2006/relationships" type="ellipse" r:blip="" zOrderOff="-10">
                <dgm:adjLst/>
              </dgm:shape>
              <dgm:choose name="Name80">
                <dgm:if name="Name81" axis="ch" ptType="node" func="cnt" op="equ" val="6">
                  <dgm:presOf axis="ch desOrSelf" ptType="node node" st="1 1" cnt="1 0"/>
                </dgm:if>
                <dgm:if name="Name82" axis="ch" ptType="node" func="cnt" op="gte" val="7">
                  <dgm:presOf axis="ch desOrSelf" ptType="node node" st="2 1" cnt="1 0"/>
                </dgm:if>
                <dgm:else name="Name8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84"/>
    </dgm:choose>
    <dgm:choose name="Name85">
      <dgm:if name="Name86" axis="ch" ptType="node" func="cnt" op="gte" val="7">
        <dgm:layoutNode name="ellipse7" styleLbl="vennNode1">
          <dgm:varLst>
            <dgm:bulletEnabled val="1"/>
          </dgm:varLst>
          <dgm:alg type="tx"/>
          <dgm:choose name="Name87">
            <dgm:if name="Name8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7 1" cnt="1 0"/>
            </dgm:if>
            <dgm:else name="Name89">
              <dgm:shape xmlns:r="http://schemas.openxmlformats.org/officeDocument/2006/relationships" type="ellipse" r:blip="" zOrderOff="-12">
                <dgm:adjLst/>
              </dgm:shape>
              <dgm:presOf axis="ch desOrSelf" ptType="node node" st="1 1" cnt="1 0"/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90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2270" cy="49631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20260" y="0"/>
            <a:ext cx="2922270" cy="49631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E78F76-DA9A-4086-8327-70144361A553}" type="datetimeFigureOut">
              <a:rPr lang="de-AT" smtClean="0"/>
              <a:t>18.09.2019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384285"/>
            <a:ext cx="2922270" cy="496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20260" y="9384285"/>
            <a:ext cx="2922270" cy="496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F9B587-3D7A-40F0-BF82-D5D2B0D7A00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151945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2270" cy="49403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9869" y="0"/>
            <a:ext cx="2922270" cy="49403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C43006-4826-44EF-BCDD-6E550F72C39D}" type="datetimeFigureOut">
              <a:rPr lang="de-AT" smtClean="0"/>
              <a:t>18.09.2019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41363"/>
            <a:ext cx="4940300" cy="37052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4370" y="4693285"/>
            <a:ext cx="5394960" cy="444627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84855"/>
            <a:ext cx="2922270" cy="49403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9869" y="9384855"/>
            <a:ext cx="2922270" cy="49403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8EA28D-B917-485F-8098-1A6D14DD10D6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527165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EA28D-B917-485F-8098-1A6D14DD10D6}" type="slidenum">
              <a:rPr lang="de-AT" smtClean="0"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74246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EA28D-B917-485F-8098-1A6D14DD10D6}" type="slidenum">
              <a:rPr lang="de-AT" smtClean="0"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930849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EA28D-B917-485F-8098-1A6D14DD10D6}" type="slidenum">
              <a:rPr lang="de-AT" smtClean="0"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662863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EA28D-B917-485F-8098-1A6D14DD10D6}" type="slidenum">
              <a:rPr lang="de-AT" smtClean="0"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013945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EA28D-B917-485F-8098-1A6D14DD10D6}" type="slidenum">
              <a:rPr lang="de-AT" smtClean="0"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44629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67C31-0DA6-47C7-BB7B-76809276289C}" type="datetime1">
              <a:rPr lang="de-AT" smtClean="0"/>
              <a:t>18.09.2019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Finanziert durch: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30CD7-D488-4CE8-A879-FEAD5F69FFB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11111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4605A-F754-4D3F-A7F1-48FD659F02F3}" type="datetime1">
              <a:rPr lang="de-AT" smtClean="0"/>
              <a:t>18.09.2019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Finanziert durch: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30CD7-D488-4CE8-A879-FEAD5F69FFB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06811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C7715-18C1-404B-BE48-3B43E785ED0C}" type="datetime1">
              <a:rPr lang="de-AT" smtClean="0"/>
              <a:t>18.09.2019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Finanziert durch: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30CD7-D488-4CE8-A879-FEAD5F69FFB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24140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BDCE3-A8F9-4CF3-9902-5CD69F311D2D}" type="datetime1">
              <a:rPr lang="de-AT" smtClean="0"/>
              <a:t>18.09.2019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Finanziert durch: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30CD7-D488-4CE8-A879-FEAD5F69FFB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15873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F76D7-0277-40C9-92A9-2FBC0406B6D6}" type="datetime1">
              <a:rPr lang="de-AT" smtClean="0"/>
              <a:t>18.09.2019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Finanziert durch: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30CD7-D488-4CE8-A879-FEAD5F69FFB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02108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CAFCD-7046-415D-8513-692D13959653}" type="datetime1">
              <a:rPr lang="de-AT" smtClean="0"/>
              <a:t>18.09.2019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Finanziert durch:</a:t>
            </a: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30CD7-D488-4CE8-A879-FEAD5F69FFB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72573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D1B87-A0C3-4600-9227-BF5E51C456DA}" type="datetime1">
              <a:rPr lang="de-AT" smtClean="0"/>
              <a:t>18.09.2019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Finanziert durch:</a:t>
            </a:r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30CD7-D488-4CE8-A879-FEAD5F69FFB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14842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74F10-8693-4693-9D92-C3E4D062EB09}" type="datetime1">
              <a:rPr lang="de-AT" smtClean="0"/>
              <a:t>18.09.2019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Finanziert durch:</a:t>
            </a: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30CD7-D488-4CE8-A879-FEAD5F69FFB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76042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CB26D-8750-42AC-918C-CABCFA82D50E}" type="datetime1">
              <a:rPr lang="de-AT" smtClean="0"/>
              <a:t>18.09.2019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Finanziert durch:</a:t>
            </a:r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30CD7-D488-4CE8-A879-FEAD5F69FFB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02390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917F6-E5E5-4029-AD88-5125AF223532}" type="datetime1">
              <a:rPr lang="de-AT" smtClean="0"/>
              <a:t>18.09.2019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Finanziert durch:</a:t>
            </a: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30CD7-D488-4CE8-A879-FEAD5F69FFB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61695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C650D-E67D-454A-AC4D-B6DD02CAA818}" type="datetime1">
              <a:rPr lang="de-AT" smtClean="0"/>
              <a:t>18.09.2019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Finanziert durch:</a:t>
            </a: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30CD7-D488-4CE8-A879-FEAD5F69FFB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11973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855E3-F0C5-4A57-B981-50367682BA93}" type="datetime1">
              <a:rPr lang="de-AT" smtClean="0"/>
              <a:t>18.09.2019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AT" smtClean="0"/>
              <a:t>Finanziert durch: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530CD7-D488-4CE8-A879-FEAD5F69FFB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8188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2.png"/><Relationship Id="rId7" Type="http://schemas.openxmlformats.org/officeDocument/2006/relationships/diagramLayout" Target="../diagrams/layou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.xml"/><Relationship Id="rId5" Type="http://schemas.openxmlformats.org/officeDocument/2006/relationships/image" Target="../media/image4.jpeg"/><Relationship Id="rId10" Type="http://schemas.microsoft.com/office/2007/relationships/diagramDrawing" Target="../diagrams/drawing1.xml"/><Relationship Id="rId4" Type="http://schemas.openxmlformats.org/officeDocument/2006/relationships/image" Target="../media/image3.jpeg"/><Relationship Id="rId9" Type="http://schemas.openxmlformats.org/officeDocument/2006/relationships/diagramColors" Target="../diagrams/colors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64050" y="180284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de-AT" sz="6000" b="1" dirty="0" smtClean="0">
                <a:latin typeface="Helvetica for Caritas" panose="020B0303020202020204" pitchFamily="34" charset="0"/>
              </a:rPr>
              <a:t>TRAJO-</a:t>
            </a:r>
            <a:br>
              <a:rPr lang="de-AT" sz="6000" b="1" dirty="0" smtClean="0">
                <a:latin typeface="Helvetica for Caritas" panose="020B0303020202020204" pitchFamily="34" charset="0"/>
              </a:rPr>
            </a:br>
            <a:r>
              <a:rPr lang="de-DE" dirty="0"/>
              <a:t>Training, Ausbildung, Job und Orientierung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97387" y="3861048"/>
            <a:ext cx="6400800" cy="864096"/>
          </a:xfrm>
        </p:spPr>
        <p:txBody>
          <a:bodyPr>
            <a:normAutofit/>
          </a:bodyPr>
          <a:lstStyle/>
          <a:p>
            <a:pPr lvl="0"/>
            <a:r>
              <a:rPr lang="de-AT" b="1" dirty="0"/>
              <a:t>23. Roma Dialogplattform</a:t>
            </a:r>
            <a:r>
              <a:rPr lang="de-AT" dirty="0"/>
              <a:t> 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323528" y="692696"/>
            <a:ext cx="4076700" cy="52197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de-DE" sz="2000" dirty="0" err="1">
                <a:effectLst/>
                <a:latin typeface="Helvetica for Caritas"/>
                <a:ea typeface="Calibri"/>
                <a:cs typeface="Times New Roman"/>
              </a:rPr>
              <a:t>CarBiz</a:t>
            </a:r>
            <a:r>
              <a:rPr lang="de-DE" sz="2000" dirty="0">
                <a:effectLst/>
                <a:latin typeface="Helvetica for Caritas"/>
                <a:ea typeface="Calibri"/>
                <a:cs typeface="Times New Roman"/>
              </a:rPr>
              <a:t> ­– Caritas Bildungszentrum</a:t>
            </a:r>
            <a:endParaRPr lang="de-AT" sz="1100" dirty="0">
              <a:effectLst/>
              <a:ea typeface="Calibri"/>
              <a:cs typeface="Times New Roman"/>
            </a:endParaRPr>
          </a:p>
        </p:txBody>
      </p:sp>
      <p:pic>
        <p:nvPicPr>
          <p:cNvPr id="5" name="Grafik 4" descr="caritas_all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1438"/>
            <a:ext cx="2159000" cy="7416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feld 5"/>
          <p:cNvSpPr txBox="1"/>
          <p:nvPr/>
        </p:nvSpPr>
        <p:spPr>
          <a:xfrm>
            <a:off x="6948264" y="188640"/>
            <a:ext cx="1656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0"/>
              </a:spcAft>
              <a:tabLst>
                <a:tab pos="1495425" algn="l"/>
                <a:tab pos="6391275" algn="r"/>
              </a:tabLst>
            </a:pPr>
            <a:r>
              <a:rPr lang="de-DE" sz="1600" dirty="0">
                <a:solidFill>
                  <a:srgbClr val="E63E26"/>
                </a:solidFill>
                <a:latin typeface="Helvetica for Caritas"/>
                <a:ea typeface="Calibri"/>
                <a:cs typeface="Times New Roman"/>
              </a:rPr>
              <a:t>Asyl</a:t>
            </a:r>
            <a:endParaRPr lang="de-AT" sz="1600" dirty="0">
              <a:solidFill>
                <a:srgbClr val="E63E26"/>
              </a:solidFill>
              <a:latin typeface="Helvetica for Caritas"/>
              <a:ea typeface="Calibri"/>
              <a:cs typeface="Times New Roman"/>
            </a:endParaRPr>
          </a:p>
          <a:p>
            <a:pPr algn="r"/>
            <a:r>
              <a:rPr lang="de-DE" sz="1600" dirty="0" smtClean="0">
                <a:solidFill>
                  <a:srgbClr val="E63E26"/>
                </a:solidFill>
                <a:effectLst/>
                <a:latin typeface="Helvetica for Caritas"/>
                <a:ea typeface="Calibri"/>
                <a:cs typeface="Times New Roman"/>
              </a:rPr>
              <a:t>und</a:t>
            </a:r>
          </a:p>
          <a:p>
            <a:pPr algn="r"/>
            <a:r>
              <a:rPr lang="de-DE" sz="1600" dirty="0" smtClean="0">
                <a:solidFill>
                  <a:srgbClr val="E63E26"/>
                </a:solidFill>
                <a:latin typeface="Helvetica for Caritas"/>
                <a:cs typeface="Times New Roman"/>
              </a:rPr>
              <a:t>Integration</a:t>
            </a:r>
            <a:endParaRPr lang="de-AT" sz="1600" dirty="0"/>
          </a:p>
        </p:txBody>
      </p:sp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08104" y="5013176"/>
            <a:ext cx="1052665" cy="93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N:\Carbiz_Wien-Noe\Beratung_und_Begleitung\1 Projekte\Cambro\Projekt_Info\Logos\BMASK neues Logo Juni 2018\Gemischt\BMASGK_Log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200" y="5013176"/>
            <a:ext cx="3412840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8537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2758" y="5764868"/>
            <a:ext cx="864096" cy="832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 descr="N:\Carbiz_Wien-Noe\Beratung_und_Begleitung\1 Projekte\Cambro\Projekt_Info\Logos\BMASK neues Logo Juni 2018\Gemischt\BMASGK_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411" y="5764868"/>
            <a:ext cx="2579412" cy="707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feld 3"/>
          <p:cNvSpPr txBox="1"/>
          <p:nvPr/>
        </p:nvSpPr>
        <p:spPr>
          <a:xfrm>
            <a:off x="637474" y="548680"/>
            <a:ext cx="4222558" cy="33535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de-DE" sz="1600" dirty="0" err="1">
                <a:effectLst/>
                <a:latin typeface="Helvetica for Caritas"/>
                <a:ea typeface="Calibri"/>
                <a:cs typeface="Times New Roman"/>
              </a:rPr>
              <a:t>CarBiz</a:t>
            </a:r>
            <a:r>
              <a:rPr lang="de-DE" sz="1600" dirty="0">
                <a:effectLst/>
                <a:latin typeface="Helvetica for Caritas"/>
                <a:ea typeface="Calibri"/>
                <a:cs typeface="Times New Roman"/>
              </a:rPr>
              <a:t> ­– Caritas Bildungszentrum</a:t>
            </a:r>
            <a:endParaRPr lang="de-AT" sz="1600" dirty="0">
              <a:effectLst/>
              <a:ea typeface="Calibri"/>
              <a:cs typeface="Times New Roman"/>
            </a:endParaRPr>
          </a:p>
        </p:txBody>
      </p:sp>
      <p:pic>
        <p:nvPicPr>
          <p:cNvPr id="16" name="Grafik 15" descr="caritas_all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482" y="158576"/>
            <a:ext cx="1387092" cy="456924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feld 16"/>
          <p:cNvSpPr txBox="1"/>
          <p:nvPr/>
        </p:nvSpPr>
        <p:spPr>
          <a:xfrm>
            <a:off x="6948264" y="188640"/>
            <a:ext cx="165618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0"/>
              </a:spcAft>
              <a:tabLst>
                <a:tab pos="1495425" algn="l"/>
                <a:tab pos="6391275" algn="r"/>
              </a:tabLst>
            </a:pPr>
            <a:r>
              <a:rPr lang="de-DE" sz="1100" dirty="0">
                <a:solidFill>
                  <a:srgbClr val="E63E26"/>
                </a:solidFill>
                <a:latin typeface="Helvetica for Caritas"/>
                <a:ea typeface="Calibri"/>
                <a:cs typeface="Times New Roman"/>
              </a:rPr>
              <a:t>Asyl</a:t>
            </a:r>
            <a:endParaRPr lang="de-AT" sz="1100" dirty="0">
              <a:solidFill>
                <a:srgbClr val="E63E26"/>
              </a:solidFill>
              <a:latin typeface="Helvetica for Caritas"/>
              <a:ea typeface="Calibri"/>
              <a:cs typeface="Times New Roman"/>
            </a:endParaRPr>
          </a:p>
          <a:p>
            <a:pPr algn="r"/>
            <a:r>
              <a:rPr lang="de-DE" sz="1100" dirty="0" smtClean="0">
                <a:solidFill>
                  <a:srgbClr val="E63E26"/>
                </a:solidFill>
                <a:effectLst/>
                <a:latin typeface="Helvetica for Caritas"/>
                <a:ea typeface="Calibri"/>
                <a:cs typeface="Times New Roman"/>
              </a:rPr>
              <a:t>und</a:t>
            </a:r>
          </a:p>
          <a:p>
            <a:pPr algn="r"/>
            <a:r>
              <a:rPr lang="de-DE" sz="1100" dirty="0" smtClean="0">
                <a:solidFill>
                  <a:srgbClr val="E63E26"/>
                </a:solidFill>
                <a:latin typeface="Helvetica for Caritas"/>
                <a:cs typeface="Times New Roman"/>
              </a:rPr>
              <a:t>Integration</a:t>
            </a:r>
            <a:endParaRPr lang="de-AT" sz="11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51411" y="1001835"/>
            <a:ext cx="8229600" cy="536440"/>
          </a:xfrm>
        </p:spPr>
        <p:txBody>
          <a:bodyPr>
            <a:normAutofit fontScale="90000"/>
          </a:bodyPr>
          <a:lstStyle/>
          <a:p>
            <a:r>
              <a:rPr lang="de-AT" dirty="0" smtClean="0"/>
              <a:t>TRAJO Angebot</a:t>
            </a:r>
            <a:endParaRPr lang="de-AT" dirty="0"/>
          </a:p>
        </p:txBody>
      </p:sp>
      <p:graphicFrame>
        <p:nvGraphicFramePr>
          <p:cNvPr id="9" name="Inhaltsplatzhalter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6482965"/>
              </p:ext>
            </p:extLst>
          </p:nvPr>
        </p:nvGraphicFramePr>
        <p:xfrm>
          <a:off x="780619" y="1538275"/>
          <a:ext cx="7571184" cy="40653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4098622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Finanziert durch:</a:t>
            </a:r>
            <a:endParaRPr lang="de-AT"/>
          </a:p>
        </p:txBody>
      </p:sp>
      <p:graphicFrame>
        <p:nvGraphicFramePr>
          <p:cNvPr id="5" name="Diagramm 4"/>
          <p:cNvGraphicFramePr/>
          <p:nvPr>
            <p:extLst>
              <p:ext uri="{D42A27DB-BD31-4B8C-83A1-F6EECF244321}">
                <p14:modId xmlns:p14="http://schemas.microsoft.com/office/powerpoint/2010/main" val="4182294443"/>
              </p:ext>
            </p:extLst>
          </p:nvPr>
        </p:nvGraphicFramePr>
        <p:xfrm>
          <a:off x="0" y="-18365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3607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2758" y="5764868"/>
            <a:ext cx="864096" cy="832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 descr="N:\Carbiz_Wien-Noe\Beratung_und_Begleitung\1 Projekte\Cambro\Projekt_Info\Logos\BMASK neues Logo Juni 2018\Gemischt\BMASGK_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411" y="5764868"/>
            <a:ext cx="2579412" cy="707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feld 3"/>
          <p:cNvSpPr txBox="1"/>
          <p:nvPr/>
        </p:nvSpPr>
        <p:spPr>
          <a:xfrm>
            <a:off x="637474" y="548680"/>
            <a:ext cx="4222558" cy="33535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de-DE" sz="1600" dirty="0" err="1">
                <a:effectLst/>
                <a:latin typeface="Helvetica for Caritas"/>
                <a:ea typeface="Calibri"/>
                <a:cs typeface="Times New Roman"/>
              </a:rPr>
              <a:t>CarBiz</a:t>
            </a:r>
            <a:r>
              <a:rPr lang="de-DE" sz="1600" dirty="0">
                <a:effectLst/>
                <a:latin typeface="Helvetica for Caritas"/>
                <a:ea typeface="Calibri"/>
                <a:cs typeface="Times New Roman"/>
              </a:rPr>
              <a:t> ­– Caritas Bildungszentrum</a:t>
            </a:r>
            <a:endParaRPr lang="de-AT" sz="1600" dirty="0">
              <a:effectLst/>
              <a:ea typeface="Calibri"/>
              <a:cs typeface="Times New Roman"/>
            </a:endParaRPr>
          </a:p>
        </p:txBody>
      </p:sp>
      <p:pic>
        <p:nvPicPr>
          <p:cNvPr id="16" name="Grafik 15" descr="caritas_all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482" y="158576"/>
            <a:ext cx="1387092" cy="456924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feld 16"/>
          <p:cNvSpPr txBox="1"/>
          <p:nvPr/>
        </p:nvSpPr>
        <p:spPr>
          <a:xfrm>
            <a:off x="6948264" y="188640"/>
            <a:ext cx="165618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0"/>
              </a:spcAft>
              <a:tabLst>
                <a:tab pos="1495425" algn="l"/>
                <a:tab pos="6391275" algn="r"/>
              </a:tabLst>
            </a:pPr>
            <a:r>
              <a:rPr lang="de-DE" sz="1100" dirty="0">
                <a:solidFill>
                  <a:srgbClr val="E63E26"/>
                </a:solidFill>
                <a:latin typeface="Helvetica for Caritas"/>
                <a:ea typeface="Calibri"/>
                <a:cs typeface="Times New Roman"/>
              </a:rPr>
              <a:t>Asyl</a:t>
            </a:r>
            <a:endParaRPr lang="de-AT" sz="1100" dirty="0">
              <a:solidFill>
                <a:srgbClr val="E63E26"/>
              </a:solidFill>
              <a:latin typeface="Helvetica for Caritas"/>
              <a:ea typeface="Calibri"/>
              <a:cs typeface="Times New Roman"/>
            </a:endParaRPr>
          </a:p>
          <a:p>
            <a:pPr algn="r"/>
            <a:r>
              <a:rPr lang="de-DE" sz="1100" dirty="0" smtClean="0">
                <a:solidFill>
                  <a:srgbClr val="E63E26"/>
                </a:solidFill>
                <a:effectLst/>
                <a:latin typeface="Helvetica for Caritas"/>
                <a:ea typeface="Calibri"/>
                <a:cs typeface="Times New Roman"/>
              </a:rPr>
              <a:t>und</a:t>
            </a:r>
          </a:p>
          <a:p>
            <a:pPr algn="r"/>
            <a:r>
              <a:rPr lang="de-DE" sz="1100" dirty="0" smtClean="0">
                <a:solidFill>
                  <a:srgbClr val="E63E26"/>
                </a:solidFill>
                <a:latin typeface="Helvetica for Caritas"/>
                <a:cs typeface="Times New Roman"/>
              </a:rPr>
              <a:t>Integration</a:t>
            </a:r>
            <a:endParaRPr lang="de-AT" sz="11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51411" y="1001835"/>
            <a:ext cx="8229600" cy="1143000"/>
          </a:xfrm>
        </p:spPr>
        <p:txBody>
          <a:bodyPr/>
          <a:lstStyle/>
          <a:p>
            <a:r>
              <a:rPr lang="de-AT" dirty="0" smtClean="0"/>
              <a:t>Kooperationen</a:t>
            </a:r>
            <a:endParaRPr lang="de-AT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451411" y="2144835"/>
            <a:ext cx="8229600" cy="3620033"/>
          </a:xfrm>
        </p:spPr>
        <p:txBody>
          <a:bodyPr>
            <a:normAutofit fontScale="92500" lnSpcReduction="20000"/>
          </a:bodyPr>
          <a:lstStyle/>
          <a:p>
            <a:r>
              <a:rPr lang="de-AT" dirty="0" smtClean="0"/>
              <a:t>AMS</a:t>
            </a:r>
          </a:p>
          <a:p>
            <a:r>
              <a:rPr lang="de-AT" dirty="0" smtClean="0"/>
              <a:t>Soziale Einrichtungen und Projekte in Wien &amp; Umgebung mit Roma/</a:t>
            </a:r>
            <a:r>
              <a:rPr lang="de-AT" dirty="0" err="1" smtClean="0"/>
              <a:t>Romnja</a:t>
            </a:r>
            <a:r>
              <a:rPr lang="de-AT" dirty="0" smtClean="0"/>
              <a:t> Klient*innen</a:t>
            </a:r>
          </a:p>
          <a:p>
            <a:r>
              <a:rPr lang="de-AT" dirty="0" smtClean="0"/>
              <a:t>Unternehmen</a:t>
            </a:r>
          </a:p>
          <a:p>
            <a:endParaRPr lang="de-AT" dirty="0"/>
          </a:p>
          <a:p>
            <a:pPr marL="0" indent="0">
              <a:buNone/>
            </a:pPr>
            <a:r>
              <a:rPr lang="de-AT" dirty="0" smtClean="0">
                <a:sym typeface="Wingdings" panose="05000000000000000000" pitchFamily="2" charset="2"/>
              </a:rPr>
              <a:t> Weitervermittlung an TRAJO zur Teilnahme an unserem Kurs- und Beratungsangebot ist </a:t>
            </a:r>
            <a:r>
              <a:rPr lang="de-AT" smtClean="0">
                <a:sym typeface="Wingdings" panose="05000000000000000000" pitchFamily="2" charset="2"/>
              </a:rPr>
              <a:t>herzlich willkommen</a:t>
            </a:r>
            <a:r>
              <a:rPr lang="de-AT" dirty="0" smtClean="0">
                <a:sym typeface="Wingdings" panose="05000000000000000000" pitchFamily="2" charset="2"/>
              </a:rPr>
              <a:t>!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8136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2412776" y="1114910"/>
            <a:ext cx="8229600" cy="1257235"/>
          </a:xfrm>
        </p:spPr>
        <p:txBody>
          <a:bodyPr>
            <a:noAutofit/>
          </a:bodyPr>
          <a:lstStyle/>
          <a:p>
            <a:r>
              <a:rPr lang="de-AT" sz="4000" b="1" dirty="0" smtClean="0">
                <a:latin typeface="Helvetica for Caritas" panose="020B0303020202020204" pitchFamily="34" charset="0"/>
              </a:rPr>
              <a:t>Danke!</a:t>
            </a:r>
            <a:endParaRPr lang="de-AT" sz="4000" b="1" dirty="0">
              <a:latin typeface="Helvetica for Caritas" panose="020B0303020202020204" pitchFamily="34" charset="0"/>
            </a:endParaRPr>
          </a:p>
        </p:txBody>
      </p:sp>
      <p:pic>
        <p:nvPicPr>
          <p:cNvPr id="12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9882" y="6212160"/>
            <a:ext cx="474566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 descr="N:\Carbiz_Wien-Noe\Beratung_und_Begleitung\1 Projekte\Cambro\Projekt_Info\Logos\BMASK neues Logo Juni 2018\Gemischt\BMASGK_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3536" y="6212160"/>
            <a:ext cx="1666856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feld 3"/>
          <p:cNvSpPr txBox="1"/>
          <p:nvPr/>
        </p:nvSpPr>
        <p:spPr>
          <a:xfrm>
            <a:off x="637474" y="548680"/>
            <a:ext cx="4222558" cy="33535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de-DE" sz="1600" dirty="0" err="1">
                <a:effectLst/>
                <a:latin typeface="Helvetica for Caritas"/>
                <a:ea typeface="Calibri"/>
                <a:cs typeface="Times New Roman"/>
              </a:rPr>
              <a:t>CarBiz</a:t>
            </a:r>
            <a:r>
              <a:rPr lang="de-DE" sz="1600" dirty="0">
                <a:effectLst/>
                <a:latin typeface="Helvetica for Caritas"/>
                <a:ea typeface="Calibri"/>
                <a:cs typeface="Times New Roman"/>
              </a:rPr>
              <a:t> ­– Caritas Bildungszentrum</a:t>
            </a:r>
            <a:endParaRPr lang="de-AT" sz="1600" dirty="0">
              <a:effectLst/>
              <a:ea typeface="Calibri"/>
              <a:cs typeface="Times New Roman"/>
            </a:endParaRPr>
          </a:p>
        </p:txBody>
      </p:sp>
      <p:pic>
        <p:nvPicPr>
          <p:cNvPr id="16" name="Grafik 15" descr="caritas_all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482" y="158576"/>
            <a:ext cx="1387092" cy="456924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feld 16"/>
          <p:cNvSpPr txBox="1"/>
          <p:nvPr/>
        </p:nvSpPr>
        <p:spPr>
          <a:xfrm>
            <a:off x="6948264" y="188640"/>
            <a:ext cx="165618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0"/>
              </a:spcAft>
              <a:tabLst>
                <a:tab pos="1495425" algn="l"/>
                <a:tab pos="6391275" algn="r"/>
              </a:tabLst>
            </a:pPr>
            <a:r>
              <a:rPr lang="de-DE" sz="1100" dirty="0">
                <a:solidFill>
                  <a:srgbClr val="E63E26"/>
                </a:solidFill>
                <a:latin typeface="Helvetica for Caritas"/>
                <a:ea typeface="Calibri"/>
                <a:cs typeface="Times New Roman"/>
              </a:rPr>
              <a:t>Asyl</a:t>
            </a:r>
            <a:endParaRPr lang="de-AT" sz="1100" dirty="0">
              <a:solidFill>
                <a:srgbClr val="E63E26"/>
              </a:solidFill>
              <a:latin typeface="Helvetica for Caritas"/>
              <a:ea typeface="Calibri"/>
              <a:cs typeface="Times New Roman"/>
            </a:endParaRPr>
          </a:p>
          <a:p>
            <a:pPr algn="r"/>
            <a:r>
              <a:rPr lang="de-DE" sz="1100" dirty="0" smtClean="0">
                <a:solidFill>
                  <a:srgbClr val="E63E26"/>
                </a:solidFill>
                <a:effectLst/>
                <a:latin typeface="Helvetica for Caritas"/>
                <a:ea typeface="Calibri"/>
                <a:cs typeface="Times New Roman"/>
              </a:rPr>
              <a:t>und</a:t>
            </a:r>
          </a:p>
          <a:p>
            <a:pPr algn="r"/>
            <a:r>
              <a:rPr lang="de-DE" sz="1100" dirty="0" smtClean="0">
                <a:solidFill>
                  <a:srgbClr val="E63E26"/>
                </a:solidFill>
                <a:latin typeface="Helvetica for Caritas"/>
                <a:cs typeface="Times New Roman"/>
              </a:rPr>
              <a:t>Integration</a:t>
            </a:r>
            <a:endParaRPr lang="de-AT" sz="11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46410" y="1647544"/>
            <a:ext cx="4941168" cy="370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1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f:fields xmlns:f="http://schemas.fabasoft.com/folio/2007/fields">
  <f:record>
    <f:field ref="objname" par="" text="Präsentation Projekt TRAJO, Caritas der Erzdiözese Wien " edit="true"/>
    <f:field ref="objsubject" par="" text="" edit="true"/>
    <f:field ref="objcreatedby" par="" text="PRINZ, Christian"/>
    <f:field ref="objcreatedat" par="" date="2019-09-16T06:08:32" text="16.09.2019 06:08:32"/>
    <f:field ref="objchangedby" par="" text="PRINZ, Christian"/>
    <f:field ref="objmodifiedat" par="" date="2019-09-17T06:51:15" text="17.09.2019 06:51:15"/>
    <f:field ref="doc_FSCFOLIO_1_1001_FieldDocumentNumber" par="" text=""/>
    <f:field ref="doc_FSCFOLIO_1_1001_FieldSubject" par="" text="" edit="true"/>
    <f:field ref="FSCFOLIO_1_1001_FieldCurrentUser" par="" text="Mag. Sara GRUMBACH, LLM.oec."/>
    <f:field ref="CCAPRECONFIG_15_1001_Objektname" par="" text="Präsentation Projekt TRAJO, Caritas der Erzdiözese Wien " edit="true"/>
    <f:field ref="CCAPRECONFIG_15_1001_Objektname" par="" text="Präsentation Projekt TRAJO, Caritas der Erzdiözese Wien " edit="true"/>
    <f:field ref="EIBPRECONFIG_1_1001_FieldEIBAttachments" par="" text=""/>
    <f:field ref="EIBPRECONFIG_1_1001_FieldEIBNextFiles" par="" text=""/>
    <f:field ref="EIBPRECONFIG_1_1001_FieldEIBPreviousFiles" par="" text="BKA-672.685/0024-IV/13/2019"/>
    <f:field ref="EIBPRECONFIG_1_1001_FieldEIBRelatedFiles" par="" text=""/>
    <f:field ref="EIBPRECONFIG_1_1001_FieldEIBCompletedOrdinals" par="" text=""/>
    <f:field ref="EIBPRECONFIG_1_1001_FieldEIBOUAddr" par="" text="Ballhausplatz 2, 1010 Wien"/>
    <f:field ref="EIBPRECONFIG_1_1001_FieldEIBRecipients" par="" text=""/>
    <f:field ref="EIBPRECONFIG_1_1001_FieldEIBSignatures" par="" text=""/>
    <f:field ref="EIBPRECONFIG_1_1001_FieldCCAAddrAbschriftsbemerkung" par="" text=""/>
    <f:field ref="EIBPRECONFIG_1_1001_FieldCCAAddrAdresse" par="" text=""/>
    <f:field ref="EIBPRECONFIG_1_1001_FieldCCAAddrPostalischeAdresse" par="" text=""/>
    <f:field ref="EIBPRECONFIG_1_1001_FieldCCAIncomingSubject" par="" text=""/>
    <f:field ref="EIBPRECONFIG_1_1001_FieldCCAPersonalSubjAddress" par="" text=""/>
    <f:field ref="EIBPRECONFIG_1_1001_FieldCCASubfileSubject" par="" text=""/>
    <f:field ref="EIBPRECONFIG_1_1001_FieldCCASubject" par="" text="EU-Roma, 23. Roma Dialogplattform „Präsentation neue ESF Projekte“  – Vorbereitung, Materialien"/>
    <f:field ref="EIBVFGH_15_1700_FieldPartPlaintiffList" par="" text=""/>
    <f:field ref="EIBVFGH_15_1700_FieldGoesOutToList" par="" text=""/>
  </f:record>
  <f:display par="" text="Allgemein">
    <f:field ref="objname" text="Name"/>
    <f:field ref="objsubject" text="Anmerkungen"/>
    <f:field ref="objcreatedby" text="Erzeugt von"/>
    <f:field ref="objcreatedat" text="Erzeugt am/um"/>
    <f:field ref="objchangedby" text="Letzte Änderung von"/>
    <f:field ref="objmodifiedat" text="Letzte Änderung am/um"/>
    <f:field ref="FSCFOLIO_1_1001_FieldCurrentUser" text="Aktueller Benutzer"/>
    <f:field ref="CCAPRECONFIG_15_1001_Objektname" text="Objektname"/>
    <f:field ref="EIBPRECONFIG_1_1001_FieldEIBAttachments" text="Beilagen"/>
    <f:field ref="EIBPRECONFIG_1_1001_FieldEIBNextFiles" text="Nachzahlen"/>
    <f:field ref="EIBPRECONFIG_1_1001_FieldEIBPreviousFiles" text="Vorzahlen"/>
    <f:field ref="EIBPRECONFIG_1_1001_FieldEIBRelatedFiles" text="Bezugszahlen"/>
    <f:field ref="EIBPRECONFIG_1_1001_FieldEIBCompletedOrdinals" text="Miterledigte Akten"/>
    <f:field ref="EIBPRECONFIG_1_1001_FieldEIBOUAddr" text="Adresse der OE"/>
    <f:field ref="EIBPRECONFIG_1_1001_FieldEIBRecipients" text="Empfänger"/>
    <f:field ref="EIBPRECONFIG_1_1001_FieldEIBSignatures" text="Unterschriften"/>
    <f:field ref="EIBPRECONFIG_1_1001_FieldCCAAddrAbschriftsbemerkung" text="Abschriftsbemerkung"/>
    <f:field ref="EIBPRECONFIG_1_1001_FieldCCAAddrAdresse" text="Adresse"/>
    <f:field ref="EIBPRECONFIG_1_1001_FieldCCAAddrPostalischeAdresse" text="PostalischeAdresse"/>
    <f:field ref="EIBPRECONFIG_1_1001_FieldCCAIncomingSubject" text="EST-Betreff"/>
    <f:field ref="EIBPRECONFIG_1_1001_FieldCCAPersonalSubjAddress" text="Adresse (Namenszahl)"/>
    <f:field ref="EIBPRECONFIG_1_1001_FieldCCASubfileSubject" text="Betreff des Geschäftsstücks"/>
    <f:field ref="EIBPRECONFIG_1_1001_FieldCCASubject" text="Gegenstand"/>
    <f:field ref="EIBVFGH_15_1700_FieldPartPlaintiffList" text="Liste der Antragsteller"/>
    <f:field ref="EIBVFGH_15_1700_FieldGoesOutToList" text="Ergeht an Liste"/>
  </f:display>
  <f:display par="" text="Serienbrief">
    <f:field ref="doc_FSCFOLIO_1_1001_FieldDocumentNumber" text="Dokument Nummer"/>
    <f:field ref="doc_FSCFOLIO_1_1001_FieldSubject" text="Betreff"/>
  </f:display>
</f:fields>
</file>

<file path=customXml/itemProps1.xml><?xml version="1.0" encoding="utf-8"?>
<ds:datastoreItem xmlns:ds="http://schemas.openxmlformats.org/officeDocument/2006/customXml" ds:itemID="{4E8A9591-F074-446B-902F-511FF79C122F}">
  <ds:schemaRefs>
    <ds:schemaRef ds:uri="http://schemas.fabasoft.com/folio/2007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155</Words>
  <Application>Microsoft Office PowerPoint</Application>
  <PresentationFormat>Bildschirmpräsentation (4:3)</PresentationFormat>
  <Paragraphs>50</Paragraphs>
  <Slides>5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1" baseType="lpstr">
      <vt:lpstr>Arial</vt:lpstr>
      <vt:lpstr>Calibri</vt:lpstr>
      <vt:lpstr>Helvetica for Caritas</vt:lpstr>
      <vt:lpstr>Times New Roman</vt:lpstr>
      <vt:lpstr>Wingdings</vt:lpstr>
      <vt:lpstr>Larissa</vt:lpstr>
      <vt:lpstr>TRAJO- Training, Ausbildung, Job und Orientierung</vt:lpstr>
      <vt:lpstr>TRAJO Angebot</vt:lpstr>
      <vt:lpstr>PowerPoint-Präsentation</vt:lpstr>
      <vt:lpstr>Kooperationen</vt:lpstr>
      <vt:lpstr>Danke!</vt:lpstr>
    </vt:vector>
  </TitlesOfParts>
  <Company>Caritas der Erzdioezese Wien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TRAJO - Training, Ausbildung, Job und Orientierung</dc:title>
  <dc:creator>Caritas der Erzdioezese Wien</dc:creator>
  <cp:lastModifiedBy>MÖTZ, Manuel</cp:lastModifiedBy>
  <cp:revision>30</cp:revision>
  <cp:lastPrinted>2019-05-09T12:53:08Z</cp:lastPrinted>
  <dcterms:created xsi:type="dcterms:W3CDTF">2019-05-08T14:49:10Z</dcterms:created>
  <dcterms:modified xsi:type="dcterms:W3CDTF">2019-09-18T12:11:52Z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FSC#EIBPRECONFIG@1.1001:EIBInternalApprovedAt">
    <vt:lpwstr/>
  </property>
  <property fmtid="{D5CDD505-2E9C-101B-9397-08002B2CF9AE}" pid="3" name="FSC#EIBPRECONFIG@1.1001:EIBInternalApprovedBy">
    <vt:lpwstr/>
  </property>
  <property fmtid="{D5CDD505-2E9C-101B-9397-08002B2CF9AE}" pid="4" name="FSC#EIBPRECONFIG@1.1001:EIBInternalApprovedByPostTitle">
    <vt:lpwstr/>
  </property>
  <property fmtid="{D5CDD505-2E9C-101B-9397-08002B2CF9AE}" pid="5" name="FSC#EIBPRECONFIG@1.1001:EIBSettlementApprovedBy">
    <vt:lpwstr/>
  </property>
  <property fmtid="{D5CDD505-2E9C-101B-9397-08002B2CF9AE}" pid="6" name="FSC#EIBPRECONFIG@1.1001:EIBSettlementApprovedByPostTitle">
    <vt:lpwstr/>
  </property>
  <property fmtid="{D5CDD505-2E9C-101B-9397-08002B2CF9AE}" pid="7" name="FSC#EIBPRECONFIG@1.1001:EIBApprovedAt">
    <vt:lpwstr/>
  </property>
  <property fmtid="{D5CDD505-2E9C-101B-9397-08002B2CF9AE}" pid="8" name="FSC#EIBPRECONFIG@1.1001:EIBApprovedBy">
    <vt:lpwstr/>
  </property>
  <property fmtid="{D5CDD505-2E9C-101B-9397-08002B2CF9AE}" pid="9" name="FSC#EIBPRECONFIG@1.1001:EIBApprovedBySubst">
    <vt:lpwstr/>
  </property>
  <property fmtid="{D5CDD505-2E9C-101B-9397-08002B2CF9AE}" pid="10" name="FSC#EIBPRECONFIG@1.1001:EIBApprovedByTitle">
    <vt:lpwstr/>
  </property>
  <property fmtid="{D5CDD505-2E9C-101B-9397-08002B2CF9AE}" pid="11" name="FSC#EIBPRECONFIG@1.1001:EIBApprovedByPostTitle">
    <vt:lpwstr/>
  </property>
  <property fmtid="{D5CDD505-2E9C-101B-9397-08002B2CF9AE}" pid="12" name="FSC#EIBPRECONFIG@1.1001:EIBDepartment">
    <vt:lpwstr>BKA - IV/13 (Volksgruppenangelegenheiten)</vt:lpwstr>
  </property>
  <property fmtid="{D5CDD505-2E9C-101B-9397-08002B2CF9AE}" pid="13" name="FSC#EIBPRECONFIG@1.1001:EIBDispatchedBy">
    <vt:lpwstr/>
  </property>
  <property fmtid="{D5CDD505-2E9C-101B-9397-08002B2CF9AE}" pid="14" name="FSC#EIBPRECONFIG@1.1001:EIBDispatchedByPostTitle">
    <vt:lpwstr/>
  </property>
  <property fmtid="{D5CDD505-2E9C-101B-9397-08002B2CF9AE}" pid="15" name="FSC#EIBPRECONFIG@1.1001:ExtRefInc">
    <vt:lpwstr/>
  </property>
  <property fmtid="{D5CDD505-2E9C-101B-9397-08002B2CF9AE}" pid="16" name="FSC#EIBPRECONFIG@1.1001:IncomingAddrdate">
    <vt:lpwstr/>
  </property>
  <property fmtid="{D5CDD505-2E9C-101B-9397-08002B2CF9AE}" pid="17" name="FSC#EIBPRECONFIG@1.1001:IncomingDelivery">
    <vt:lpwstr/>
  </property>
  <property fmtid="{D5CDD505-2E9C-101B-9397-08002B2CF9AE}" pid="18" name="FSC#EIBPRECONFIG@1.1001:OwnerEmail">
    <vt:lpwstr>christian.prinz@bka.gv.at</vt:lpwstr>
  </property>
  <property fmtid="{D5CDD505-2E9C-101B-9397-08002B2CF9AE}" pid="19" name="FSC#EIBPRECONFIG@1.1001:OUEmail">
    <vt:lpwstr>volksgruppen@bka.gv.at</vt:lpwstr>
  </property>
  <property fmtid="{D5CDD505-2E9C-101B-9397-08002B2CF9AE}" pid="20" name="FSC#EIBPRECONFIG@1.1001:OwnerGender">
    <vt:lpwstr>Männlich</vt:lpwstr>
  </property>
  <property fmtid="{D5CDD505-2E9C-101B-9397-08002B2CF9AE}" pid="21" name="FSC#EIBPRECONFIG@1.1001:Priority">
    <vt:lpwstr>Nein</vt:lpwstr>
  </property>
  <property fmtid="{D5CDD505-2E9C-101B-9397-08002B2CF9AE}" pid="22" name="FSC#EIBPRECONFIG@1.1001:PreviousFiles">
    <vt:lpwstr>BKA-672.685/0024-IV/13/2019</vt:lpwstr>
  </property>
  <property fmtid="{D5CDD505-2E9C-101B-9397-08002B2CF9AE}" pid="23" name="FSC#EIBPRECONFIG@1.1001:NextFiles">
    <vt:lpwstr/>
  </property>
  <property fmtid="{D5CDD505-2E9C-101B-9397-08002B2CF9AE}" pid="24" name="FSC#EIBPRECONFIG@1.1001:RelatedFiles">
    <vt:lpwstr/>
  </property>
  <property fmtid="{D5CDD505-2E9C-101B-9397-08002B2CF9AE}" pid="25" name="FSC#EIBPRECONFIG@1.1001:CompletedOrdinals">
    <vt:lpwstr/>
  </property>
  <property fmtid="{D5CDD505-2E9C-101B-9397-08002B2CF9AE}" pid="26" name="FSC#EIBPRECONFIG@1.1001:NrAttachments">
    <vt:lpwstr/>
  </property>
  <property fmtid="{D5CDD505-2E9C-101B-9397-08002B2CF9AE}" pid="27" name="FSC#EIBPRECONFIG@1.1001:Attachments">
    <vt:lpwstr/>
  </property>
  <property fmtid="{D5CDD505-2E9C-101B-9397-08002B2CF9AE}" pid="28" name="FSC#EIBPRECONFIG@1.1001:SubjectArea">
    <vt:lpwstr>EU Roma</vt:lpwstr>
  </property>
  <property fmtid="{D5CDD505-2E9C-101B-9397-08002B2CF9AE}" pid="29" name="FSC#EIBPRECONFIG@1.1001:Recipients">
    <vt:lpwstr/>
  </property>
  <property fmtid="{D5CDD505-2E9C-101B-9397-08002B2CF9AE}" pid="30" name="FSC#EIBPRECONFIG@1.1001:Classified">
    <vt:lpwstr/>
  </property>
  <property fmtid="{D5CDD505-2E9C-101B-9397-08002B2CF9AE}" pid="31" name="FSC#EIBPRECONFIG@1.1001:Deadline">
    <vt:lpwstr/>
  </property>
  <property fmtid="{D5CDD505-2E9C-101B-9397-08002B2CF9AE}" pid="32" name="FSC#EIBPRECONFIG@1.1001:SettlementSubj">
    <vt:lpwstr/>
  </property>
  <property fmtid="{D5CDD505-2E9C-101B-9397-08002B2CF9AE}" pid="33" name="FSC#EIBPRECONFIG@1.1001:OUAddr">
    <vt:lpwstr>Ballhausplatz 2, 1010 Wien</vt:lpwstr>
  </property>
  <property fmtid="{D5CDD505-2E9C-101B-9397-08002B2CF9AE}" pid="34" name="FSC#EIBPRECONFIG@1.1001:OUDescr">
    <vt:lpwstr/>
  </property>
  <property fmtid="{D5CDD505-2E9C-101B-9397-08002B2CF9AE}" pid="35" name="FSC#EIBPRECONFIG@1.1001:Signatures">
    <vt:lpwstr/>
  </property>
  <property fmtid="{D5CDD505-2E9C-101B-9397-08002B2CF9AE}" pid="36" name="FSC#EIBPRECONFIG@1.1001:currentuser">
    <vt:lpwstr>COO.3000.100.1.615562</vt:lpwstr>
  </property>
  <property fmtid="{D5CDD505-2E9C-101B-9397-08002B2CF9AE}" pid="37" name="FSC#EIBPRECONFIG@1.1001:currentuserrolegroup">
    <vt:lpwstr>COO.3000.100.1.570809</vt:lpwstr>
  </property>
  <property fmtid="{D5CDD505-2E9C-101B-9397-08002B2CF9AE}" pid="38" name="FSC#EIBPRECONFIG@1.1001:currentuserroleposition">
    <vt:lpwstr>COO.1.1001.1.4328</vt:lpwstr>
  </property>
  <property fmtid="{D5CDD505-2E9C-101B-9397-08002B2CF9AE}" pid="39" name="FSC#EIBPRECONFIG@1.1001:currentuserroot">
    <vt:lpwstr>COO.3000.101.27.3148854</vt:lpwstr>
  </property>
  <property fmtid="{D5CDD505-2E9C-101B-9397-08002B2CF9AE}" pid="40" name="FSC#EIBPRECONFIG@1.1001:toplevelobject">
    <vt:lpwstr>COO.3000.101.25.7129240</vt:lpwstr>
  </property>
  <property fmtid="{D5CDD505-2E9C-101B-9397-08002B2CF9AE}" pid="41" name="FSC#EIBPRECONFIG@1.1001:objchangedby">
    <vt:lpwstr>Christian PRINZ</vt:lpwstr>
  </property>
  <property fmtid="{D5CDD505-2E9C-101B-9397-08002B2CF9AE}" pid="42" name="FSC#EIBPRECONFIG@1.1001:objchangedbyPostTitle">
    <vt:lpwstr/>
  </property>
  <property fmtid="{D5CDD505-2E9C-101B-9397-08002B2CF9AE}" pid="43" name="FSC#EIBPRECONFIG@1.1001:objchangedat">
    <vt:lpwstr>17.09.2019</vt:lpwstr>
  </property>
  <property fmtid="{D5CDD505-2E9C-101B-9397-08002B2CF9AE}" pid="44" name="FSC#EIBPRECONFIG@1.1001:objname">
    <vt:lpwstr>Präsentation Projekt TRAJO, Caritas der Erzdiözese Wien </vt:lpwstr>
  </property>
  <property fmtid="{D5CDD505-2E9C-101B-9397-08002B2CF9AE}" pid="45" name="FSC#EIBPRECONFIG@1.1001:EIBProcessResponsiblePhone">
    <vt:lpwstr/>
  </property>
  <property fmtid="{D5CDD505-2E9C-101B-9397-08002B2CF9AE}" pid="46" name="FSC#EIBPRECONFIG@1.1001:EIBProcessResponsibleMail">
    <vt:lpwstr/>
  </property>
  <property fmtid="{D5CDD505-2E9C-101B-9397-08002B2CF9AE}" pid="47" name="FSC#EIBPRECONFIG@1.1001:EIBProcessResponsibleFax">
    <vt:lpwstr/>
  </property>
  <property fmtid="{D5CDD505-2E9C-101B-9397-08002B2CF9AE}" pid="48" name="FSC#EIBPRECONFIG@1.1001:EIBProcessResponsiblePostTitle">
    <vt:lpwstr/>
  </property>
  <property fmtid="{D5CDD505-2E9C-101B-9397-08002B2CF9AE}" pid="49" name="FSC#EIBPRECONFIG@1.1001:EIBProcessResponsible">
    <vt:lpwstr/>
  </property>
  <property fmtid="{D5CDD505-2E9C-101B-9397-08002B2CF9AE}" pid="50" name="FSC#EIBPRECONFIG@1.1001:OwnerPostTitle">
    <vt:lpwstr/>
  </property>
  <property fmtid="{D5CDD505-2E9C-101B-9397-08002B2CF9AE}" pid="51" name="FSC#EIBPRECONFIG@1.1001:IsFileAttachment">
    <vt:lpwstr>Ja</vt:lpwstr>
  </property>
  <property fmtid="{D5CDD505-2E9C-101B-9397-08002B2CF9AE}" pid="52" name="FSC#COOELAK@1.1001:Subject">
    <vt:lpwstr>EU-Roma, 23. Roma Dialogplattform „Präsentation neue ESF Projekte“  – Vorbereitung, Materialien</vt:lpwstr>
  </property>
  <property fmtid="{D5CDD505-2E9C-101B-9397-08002B2CF9AE}" pid="53" name="FSC#COOELAK@1.1001:FileReference">
    <vt:lpwstr>BKA-672.685/0036-IV/13/2019</vt:lpwstr>
  </property>
  <property fmtid="{D5CDD505-2E9C-101B-9397-08002B2CF9AE}" pid="54" name="FSC#COOELAK@1.1001:FileRefYear">
    <vt:lpwstr>2019</vt:lpwstr>
  </property>
  <property fmtid="{D5CDD505-2E9C-101B-9397-08002B2CF9AE}" pid="55" name="FSC#COOELAK@1.1001:FileRefOrdinal">
    <vt:lpwstr>36</vt:lpwstr>
  </property>
  <property fmtid="{D5CDD505-2E9C-101B-9397-08002B2CF9AE}" pid="56" name="FSC#COOELAK@1.1001:FileRefOU">
    <vt:lpwstr>IV/13</vt:lpwstr>
  </property>
  <property fmtid="{D5CDD505-2E9C-101B-9397-08002B2CF9AE}" pid="57" name="FSC#COOELAK@1.1001:Organization">
    <vt:lpwstr/>
  </property>
  <property fmtid="{D5CDD505-2E9C-101B-9397-08002B2CF9AE}" pid="58" name="FSC#COOELAK@1.1001:Owner">
    <vt:lpwstr>Christian PRINZ</vt:lpwstr>
  </property>
  <property fmtid="{D5CDD505-2E9C-101B-9397-08002B2CF9AE}" pid="59" name="FSC#COOELAK@1.1001:OwnerExtension">
    <vt:lpwstr>202376</vt:lpwstr>
  </property>
  <property fmtid="{D5CDD505-2E9C-101B-9397-08002B2CF9AE}" pid="60" name="FSC#COOELAK@1.1001:OwnerFaxExtension">
    <vt:lpwstr/>
  </property>
  <property fmtid="{D5CDD505-2E9C-101B-9397-08002B2CF9AE}" pid="61" name="FSC#COOELAK@1.1001:DispatchedBy">
    <vt:lpwstr/>
  </property>
  <property fmtid="{D5CDD505-2E9C-101B-9397-08002B2CF9AE}" pid="62" name="FSC#COOELAK@1.1001:DispatchedAt">
    <vt:lpwstr/>
  </property>
  <property fmtid="{D5CDD505-2E9C-101B-9397-08002B2CF9AE}" pid="63" name="FSC#COOELAK@1.1001:ApprovedBy">
    <vt:lpwstr/>
  </property>
  <property fmtid="{D5CDD505-2E9C-101B-9397-08002B2CF9AE}" pid="64" name="FSC#COOELAK@1.1001:ApprovedAt">
    <vt:lpwstr/>
  </property>
  <property fmtid="{D5CDD505-2E9C-101B-9397-08002B2CF9AE}" pid="65" name="FSC#COOELAK@1.1001:Department">
    <vt:lpwstr>BKA - IV/13 (Volksgruppenangelegenheiten)</vt:lpwstr>
  </property>
  <property fmtid="{D5CDD505-2E9C-101B-9397-08002B2CF9AE}" pid="66" name="FSC#COOELAK@1.1001:CreatedAt">
    <vt:lpwstr>16.09.2019</vt:lpwstr>
  </property>
  <property fmtid="{D5CDD505-2E9C-101B-9397-08002B2CF9AE}" pid="67" name="FSC#COOELAK@1.1001:OU">
    <vt:lpwstr>BKA - IV/13 (Volksgruppenangelegenheiten)</vt:lpwstr>
  </property>
  <property fmtid="{D5CDD505-2E9C-101B-9397-08002B2CF9AE}" pid="68" name="FSC#COOELAK@1.1001:Priority">
    <vt:lpwstr> ()</vt:lpwstr>
  </property>
  <property fmtid="{D5CDD505-2E9C-101B-9397-08002B2CF9AE}" pid="69" name="FSC#COOELAK@1.1001:ObjBarCode">
    <vt:lpwstr>*COO.3000.101.32.4907668*</vt:lpwstr>
  </property>
  <property fmtid="{D5CDD505-2E9C-101B-9397-08002B2CF9AE}" pid="70" name="FSC#COOELAK@1.1001:RefBarCode">
    <vt:lpwstr/>
  </property>
  <property fmtid="{D5CDD505-2E9C-101B-9397-08002B2CF9AE}" pid="71" name="FSC#COOELAK@1.1001:FileRefBarCode">
    <vt:lpwstr>*BKA-672.685/0036-IV/13/2019*</vt:lpwstr>
  </property>
  <property fmtid="{D5CDD505-2E9C-101B-9397-08002B2CF9AE}" pid="72" name="FSC#COOELAK@1.1001:ExternalRef">
    <vt:lpwstr/>
  </property>
  <property fmtid="{D5CDD505-2E9C-101B-9397-08002B2CF9AE}" pid="73" name="FSC#COOELAK@1.1001:IncomingNumber">
    <vt:lpwstr/>
  </property>
  <property fmtid="{D5CDD505-2E9C-101B-9397-08002B2CF9AE}" pid="74" name="FSC#COOELAK@1.1001:IncomingSubject">
    <vt:lpwstr/>
  </property>
  <property fmtid="{D5CDD505-2E9C-101B-9397-08002B2CF9AE}" pid="75" name="FSC#COOELAK@1.1001:ProcessResponsible">
    <vt:lpwstr/>
  </property>
  <property fmtid="{D5CDD505-2E9C-101B-9397-08002B2CF9AE}" pid="76" name="FSC#COOELAK@1.1001:ProcessResponsiblePhone">
    <vt:lpwstr/>
  </property>
  <property fmtid="{D5CDD505-2E9C-101B-9397-08002B2CF9AE}" pid="77" name="FSC#COOELAK@1.1001:ProcessResponsibleMail">
    <vt:lpwstr/>
  </property>
  <property fmtid="{D5CDD505-2E9C-101B-9397-08002B2CF9AE}" pid="78" name="FSC#COOELAK@1.1001:ProcessResponsibleFax">
    <vt:lpwstr/>
  </property>
  <property fmtid="{D5CDD505-2E9C-101B-9397-08002B2CF9AE}" pid="79" name="FSC#COOELAK@1.1001:ApproverFirstName">
    <vt:lpwstr/>
  </property>
  <property fmtid="{D5CDD505-2E9C-101B-9397-08002B2CF9AE}" pid="80" name="FSC#COOELAK@1.1001:ApproverSurName">
    <vt:lpwstr/>
  </property>
  <property fmtid="{D5CDD505-2E9C-101B-9397-08002B2CF9AE}" pid="81" name="FSC#COOELAK@1.1001:ApproverTitle">
    <vt:lpwstr/>
  </property>
  <property fmtid="{D5CDD505-2E9C-101B-9397-08002B2CF9AE}" pid="82" name="FSC#COOELAK@1.1001:ExternalDate">
    <vt:lpwstr/>
  </property>
  <property fmtid="{D5CDD505-2E9C-101B-9397-08002B2CF9AE}" pid="83" name="FSC#COOELAK@1.1001:SettlementApprovedAt">
    <vt:lpwstr/>
  </property>
  <property fmtid="{D5CDD505-2E9C-101B-9397-08002B2CF9AE}" pid="84" name="FSC#COOELAK@1.1001:BaseNumber">
    <vt:lpwstr>672.685</vt:lpwstr>
  </property>
  <property fmtid="{D5CDD505-2E9C-101B-9397-08002B2CF9AE}" pid="85" name="FSC#COOELAK@1.1001:CurrentUserRolePos">
    <vt:lpwstr>Sachbearbeiter/in</vt:lpwstr>
  </property>
  <property fmtid="{D5CDD505-2E9C-101B-9397-08002B2CF9AE}" pid="86" name="FSC#COOELAK@1.1001:CurrentUserEmail">
    <vt:lpwstr>Sara.GRUMBACH@bka.gv.at</vt:lpwstr>
  </property>
  <property fmtid="{D5CDD505-2E9C-101B-9397-08002B2CF9AE}" pid="87" name="FSC#ELAKGOV@1.1001:PersonalSubjGender">
    <vt:lpwstr/>
  </property>
  <property fmtid="{D5CDD505-2E9C-101B-9397-08002B2CF9AE}" pid="88" name="FSC#ELAKGOV@1.1001:PersonalSubjFirstName">
    <vt:lpwstr/>
  </property>
  <property fmtid="{D5CDD505-2E9C-101B-9397-08002B2CF9AE}" pid="89" name="FSC#ELAKGOV@1.1001:PersonalSubjSurName">
    <vt:lpwstr/>
  </property>
  <property fmtid="{D5CDD505-2E9C-101B-9397-08002B2CF9AE}" pid="90" name="FSC#ELAKGOV@1.1001:PersonalSubjSalutation">
    <vt:lpwstr/>
  </property>
  <property fmtid="{D5CDD505-2E9C-101B-9397-08002B2CF9AE}" pid="91" name="FSC#ELAKGOV@1.1001:PersonalSubjAddress">
    <vt:lpwstr/>
  </property>
  <property fmtid="{D5CDD505-2E9C-101B-9397-08002B2CF9AE}" pid="92" name="FSC#ATSTATECFG@1.1001:Office">
    <vt:lpwstr/>
  </property>
  <property fmtid="{D5CDD505-2E9C-101B-9397-08002B2CF9AE}" pid="93" name="FSC#ATSTATECFG@1.1001:Agent">
    <vt:lpwstr/>
  </property>
  <property fmtid="{D5CDD505-2E9C-101B-9397-08002B2CF9AE}" pid="94" name="FSC#ATSTATECFG@1.1001:AgentPhone">
    <vt:lpwstr/>
  </property>
  <property fmtid="{D5CDD505-2E9C-101B-9397-08002B2CF9AE}" pid="95" name="FSC#ATSTATECFG@1.1001:DepartmentFax">
    <vt:lpwstr/>
  </property>
  <property fmtid="{D5CDD505-2E9C-101B-9397-08002B2CF9AE}" pid="96" name="FSC#ATSTATECFG@1.1001:DepartmentEmail">
    <vt:lpwstr/>
  </property>
  <property fmtid="{D5CDD505-2E9C-101B-9397-08002B2CF9AE}" pid="97" name="FSC#ATSTATECFG@1.1001:SubfileDate">
    <vt:lpwstr/>
  </property>
  <property fmtid="{D5CDD505-2E9C-101B-9397-08002B2CF9AE}" pid="98" name="FSC#ATSTATECFG@1.1001:SubfileSubject">
    <vt:lpwstr/>
  </property>
  <property fmtid="{D5CDD505-2E9C-101B-9397-08002B2CF9AE}" pid="99" name="FSC#ATSTATECFG@1.1001:DepartmentZipCode">
    <vt:lpwstr/>
  </property>
  <property fmtid="{D5CDD505-2E9C-101B-9397-08002B2CF9AE}" pid="100" name="FSC#ATSTATECFG@1.1001:DepartmentCountry">
    <vt:lpwstr/>
  </property>
  <property fmtid="{D5CDD505-2E9C-101B-9397-08002B2CF9AE}" pid="101" name="FSC#ATSTATECFG@1.1001:DepartmentCity">
    <vt:lpwstr/>
  </property>
  <property fmtid="{D5CDD505-2E9C-101B-9397-08002B2CF9AE}" pid="102" name="FSC#ATSTATECFG@1.1001:DepartmentStreet">
    <vt:lpwstr/>
  </property>
  <property fmtid="{D5CDD505-2E9C-101B-9397-08002B2CF9AE}" pid="103" name="FSC#ATSTATECFG@1.1001:DepartmentDVR">
    <vt:lpwstr/>
  </property>
  <property fmtid="{D5CDD505-2E9C-101B-9397-08002B2CF9AE}" pid="104" name="FSC#ATSTATECFG@1.1001:DepartmentUID">
    <vt:lpwstr/>
  </property>
  <property fmtid="{D5CDD505-2E9C-101B-9397-08002B2CF9AE}" pid="105" name="FSC#ATSTATECFG@1.1001:SubfileReference">
    <vt:lpwstr/>
  </property>
  <property fmtid="{D5CDD505-2E9C-101B-9397-08002B2CF9AE}" pid="106" name="FSC#ATSTATECFG@1.1001:Clause">
    <vt:lpwstr/>
  </property>
  <property fmtid="{D5CDD505-2E9C-101B-9397-08002B2CF9AE}" pid="107" name="FSC#ATSTATECFG@1.1001:ApprovedSignature">
    <vt:lpwstr/>
  </property>
  <property fmtid="{D5CDD505-2E9C-101B-9397-08002B2CF9AE}" pid="108" name="FSC#ATSTATECFG@1.1001:BankAccount">
    <vt:lpwstr/>
  </property>
  <property fmtid="{D5CDD505-2E9C-101B-9397-08002B2CF9AE}" pid="109" name="FSC#ATSTATECFG@1.1001:BankAccountOwner">
    <vt:lpwstr/>
  </property>
  <property fmtid="{D5CDD505-2E9C-101B-9397-08002B2CF9AE}" pid="110" name="FSC#ATSTATECFG@1.1001:BankInstitute">
    <vt:lpwstr/>
  </property>
  <property fmtid="{D5CDD505-2E9C-101B-9397-08002B2CF9AE}" pid="111" name="FSC#ATSTATECFG@1.1001:BankAccountID">
    <vt:lpwstr/>
  </property>
  <property fmtid="{D5CDD505-2E9C-101B-9397-08002B2CF9AE}" pid="112" name="FSC#ATSTATECFG@1.1001:BankAccountIBAN">
    <vt:lpwstr/>
  </property>
  <property fmtid="{D5CDD505-2E9C-101B-9397-08002B2CF9AE}" pid="113" name="FSC#ATSTATECFG@1.1001:BankAccountBIC">
    <vt:lpwstr/>
  </property>
  <property fmtid="{D5CDD505-2E9C-101B-9397-08002B2CF9AE}" pid="114" name="FSC#ATSTATECFG@1.1001:BankName">
    <vt:lpwstr/>
  </property>
  <property fmtid="{D5CDD505-2E9C-101B-9397-08002B2CF9AE}" pid="115" name="FSC#COOELAK@1.1001:ObjectAddressees">
    <vt:lpwstr/>
  </property>
  <property fmtid="{D5CDD505-2E9C-101B-9397-08002B2CF9AE}" pid="116" name="FSC#COOELAK@1.1001:replyreference">
    <vt:lpwstr/>
  </property>
  <property fmtid="{D5CDD505-2E9C-101B-9397-08002B2CF9AE}" pid="117" name="FSC#ATPRECONFIG@1.1001:ChargePreview">
    <vt:lpwstr/>
  </property>
  <property fmtid="{D5CDD505-2E9C-101B-9397-08002B2CF9AE}" pid="118" name="FSC#ATSTATECFG@1.1001:ExternalFile">
    <vt:lpwstr/>
  </property>
  <property fmtid="{D5CDD505-2E9C-101B-9397-08002B2CF9AE}" pid="119" name="FSC#COOSYSTEM@1.1:Container">
    <vt:lpwstr>COO.3000.101.32.4907668</vt:lpwstr>
  </property>
  <property fmtid="{D5CDD505-2E9C-101B-9397-08002B2CF9AE}" pid="120" name="FSC#FSCFOLIO@1.1001:docpropproject">
    <vt:lpwstr/>
  </property>
</Properties>
</file>