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5"/>
  </p:notesMasterIdLst>
  <p:sldIdLst>
    <p:sldId id="256" r:id="rId3"/>
    <p:sldId id="257" r:id="rId4"/>
    <p:sldId id="270" r:id="rId5"/>
    <p:sldId id="268" r:id="rId6"/>
    <p:sldId id="272" r:id="rId7"/>
    <p:sldId id="263" r:id="rId8"/>
    <p:sldId id="260" r:id="rId9"/>
    <p:sldId id="261" r:id="rId10"/>
    <p:sldId id="275" r:id="rId11"/>
    <p:sldId id="274" r:id="rId12"/>
    <p:sldId id="278" r:id="rId13"/>
    <p:sldId id="265" r:id="rId1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91B"/>
    <a:srgbClr val="646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B61D-C26E-4802-9CBA-894210727D04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67E38-9029-42ED-AFCD-CF57FC6F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700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3764288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4164534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314" y="3428393"/>
            <a:ext cx="4338637" cy="328236"/>
          </a:xfrm>
        </p:spPr>
        <p:txBody>
          <a:bodyPr>
            <a:normAutofit/>
          </a:bodyPr>
          <a:lstStyle>
            <a:lvl1pPr>
              <a:defRPr sz="1400" b="0"/>
            </a:lvl1pPr>
          </a:lstStyle>
          <a:p>
            <a:pPr lvl="0"/>
            <a:r>
              <a:rPr lang="de-DE" dirty="0" smtClean="0"/>
              <a:t>Ort/Datum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7287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7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3764288"/>
            <a:ext cx="7198788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4164534"/>
            <a:ext cx="721895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745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50825" y="1989138"/>
            <a:ext cx="8642350" cy="4319587"/>
          </a:xfrm>
          <a:prstGeom prst="rect">
            <a:avLst/>
          </a:prstGeom>
        </p:spPr>
        <p:txBody>
          <a:bodyPr/>
          <a:lstStyle>
            <a:lvl1pPr marL="715963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+mj-lt"/>
              <a:buAutoNum type="arabicPeriod"/>
              <a:defRPr sz="16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073150" indent="-357188">
              <a:buClr>
                <a:srgbClr val="BC091B"/>
              </a:buClr>
              <a:buFont typeface="Wingdings" panose="05000000000000000000" pitchFamily="2" charset="2"/>
              <a:buChar char="§"/>
              <a:defRPr sz="14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solidFill>
                  <a:srgbClr val="64656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>
              <a:buFont typeface="+mj-lt"/>
              <a:buAutoNum type="arabicPeriod"/>
            </a:pPr>
            <a:r>
              <a:rPr lang="de-DE" dirty="0" smtClean="0"/>
              <a:t>Nummerierung</a:t>
            </a:r>
          </a:p>
          <a:p>
            <a:pPr lvl="1"/>
            <a:r>
              <a:rPr lang="de-DE" dirty="0" smtClean="0"/>
              <a:t>Nummerierung 1. Ebene</a:t>
            </a:r>
          </a:p>
          <a:p>
            <a:pPr lvl="1"/>
            <a:endParaRPr lang="de-DE" dirty="0" smtClean="0"/>
          </a:p>
          <a:p>
            <a:pPr lvl="0">
              <a:buFont typeface="+mj-lt"/>
              <a:buAutoNum type="arabicPeriod"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8640" y="6456577"/>
            <a:ext cx="65455" cy="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9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INHALTSVERZEICHNIS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7427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PRÄSENTATIONSTITEL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8" y="1989138"/>
            <a:ext cx="8650287" cy="4320182"/>
          </a:xfrm>
        </p:spPr>
        <p:txBody>
          <a:bodyPr>
            <a:noAutofit/>
          </a:bodyPr>
          <a:lstStyle>
            <a:lvl1pPr marL="700088" indent="-342900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marR="0" indent="-358775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SzTx/>
              <a:buFont typeface="Symbol" panose="05050102010706020507" pitchFamily="18" charset="2"/>
              <a:buChar char="-"/>
              <a:tabLst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0"/>
            <a:endParaRPr lang="de-DE" dirty="0" smtClean="0"/>
          </a:p>
          <a:p>
            <a:pPr lvl="2"/>
            <a:endParaRPr lang="de-DE" dirty="0" smtClean="0"/>
          </a:p>
          <a:p>
            <a:pPr lvl="3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771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Folie Slogan/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Folie mit </a:t>
            </a:r>
            <a:r>
              <a:rPr lang="de-DE" dirty="0" err="1" smtClean="0"/>
              <a:t>claim</a:t>
            </a:r>
            <a:r>
              <a:rPr lang="de-DE" dirty="0" smtClean="0"/>
              <a:t>/SLOGAN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716016" y="1988840"/>
            <a:ext cx="4169221" cy="4320182"/>
          </a:xfrm>
        </p:spPr>
        <p:txBody>
          <a:bodyPr/>
          <a:lstStyle>
            <a:lvl1pPr>
              <a:defRPr sz="16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smtClean="0"/>
              <a:t>Claim/Slogan einfügen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9" y="1989138"/>
            <a:ext cx="4185096" cy="4319587"/>
          </a:xfrm>
        </p:spPr>
        <p:txBody>
          <a:bodyPr/>
          <a:lstStyle>
            <a:lvl1pPr marL="357188" indent="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sz="1600"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Symbol" panose="05050102010706020507" pitchFamily="18" charset="2"/>
              <a:buChar char="-"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60908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Folie mit </a:t>
            </a:r>
            <a:r>
              <a:rPr lang="de-DE" dirty="0" err="1" smtClean="0"/>
              <a:t>text</a:t>
            </a:r>
            <a:r>
              <a:rPr lang="de-DE" dirty="0" smtClean="0"/>
              <a:t> und </a:t>
            </a:r>
            <a:r>
              <a:rPr lang="de-DE" dirty="0" err="1" smtClean="0"/>
              <a:t>bild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9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9682" y="1991879"/>
            <a:ext cx="4172798" cy="4317441"/>
          </a:xfrm>
        </p:spPr>
        <p:txBody>
          <a:bodyPr/>
          <a:lstStyle>
            <a:lvl1pPr>
              <a:defRPr sz="1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Bild einfügen und in den Rahmen einpassen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42889" y="1989138"/>
            <a:ext cx="4185096" cy="4319587"/>
          </a:xfrm>
        </p:spPr>
        <p:txBody>
          <a:bodyPr>
            <a:normAutofit/>
          </a:bodyPr>
          <a:lstStyle>
            <a:lvl1pPr marL="715963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Wingdings" panose="05000000000000000000" pitchFamily="2" charset="2"/>
              <a:buChar char="§"/>
              <a:defRPr sz="1600" b="0" baseline="0">
                <a:solidFill>
                  <a:srgbClr val="646567"/>
                </a:solidFill>
              </a:defRPr>
            </a:lvl1pPr>
            <a:lvl2pPr marL="1073150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Verdana" panose="020B0604030504040204" pitchFamily="34" charset="0"/>
              <a:buChar char="▫"/>
              <a:defRPr sz="1400" baseline="0">
                <a:solidFill>
                  <a:srgbClr val="646567"/>
                </a:solidFill>
              </a:defRPr>
            </a:lvl2pPr>
            <a:lvl3pPr marL="1431925" indent="-358775">
              <a:spcBef>
                <a:spcPts val="300"/>
              </a:spcBef>
              <a:spcAft>
                <a:spcPts val="300"/>
              </a:spcAft>
              <a:buClr>
                <a:srgbClr val="BC091B"/>
              </a:buClr>
              <a:buFont typeface="Symbol" panose="05050102010706020507" pitchFamily="18" charset="2"/>
              <a:buChar char="-"/>
              <a:defRPr sz="1200">
                <a:solidFill>
                  <a:srgbClr val="646567"/>
                </a:solidFill>
              </a:defRPr>
            </a:lvl3pPr>
          </a:lstStyle>
          <a:p>
            <a:pPr lvl="0"/>
            <a:r>
              <a:rPr lang="de-DE" dirty="0" smtClean="0"/>
              <a:t>Ebene 1</a:t>
            </a:r>
          </a:p>
          <a:p>
            <a:pPr lvl="1"/>
            <a:r>
              <a:rPr lang="de-DE" dirty="0" smtClean="0"/>
              <a:t>Ebene 2</a:t>
            </a:r>
          </a:p>
          <a:p>
            <a:pPr lvl="2"/>
            <a:r>
              <a:rPr lang="de-DE" dirty="0" smtClean="0"/>
              <a:t>Ebene 3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0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65595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Bild groß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5372486" y="6405511"/>
            <a:ext cx="33843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C12382E1-D5BF-4899-83D8-F6C5661900EF}" type="slidenum">
              <a:rPr lang="de-AT" sz="1000" smtClean="0">
                <a:solidFill>
                  <a:srgbClr val="646567"/>
                </a:solidFill>
                <a:latin typeface="+mj-lt"/>
              </a:rPr>
              <a:pPr algn="r"/>
              <a:t>‹Nr.›</a:t>
            </a:fld>
            <a:endParaRPr lang="de-AT" sz="1000" dirty="0">
              <a:solidFill>
                <a:srgbClr val="646567"/>
              </a:solidFill>
              <a:latin typeface="+mj-lt"/>
            </a:endParaRPr>
          </a:p>
        </p:txBody>
      </p:sp>
      <p:sp>
        <p:nvSpPr>
          <p:cNvPr id="15" name="Titelplatzhalter 2"/>
          <p:cNvSpPr>
            <a:spLocks noGrp="1"/>
          </p:cNvSpPr>
          <p:nvPr>
            <p:ph type="title" hasCustomPrompt="1"/>
          </p:nvPr>
        </p:nvSpPr>
        <p:spPr>
          <a:xfrm>
            <a:off x="233751" y="548680"/>
            <a:ext cx="6480720" cy="88884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ts val="3100"/>
              </a:lnSpc>
              <a:defRPr cap="all" baseline="0"/>
            </a:lvl1pPr>
          </a:lstStyle>
          <a:p>
            <a:r>
              <a:rPr lang="de-DE" dirty="0" smtClean="0"/>
              <a:t>Bild großflächig</a:t>
            </a:r>
            <a:endParaRPr lang="de-AT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33363" y="948926"/>
            <a:ext cx="6498877" cy="328236"/>
          </a:xfrm>
        </p:spPr>
        <p:txBody>
          <a:bodyPr>
            <a:noAutofit/>
          </a:bodyPr>
          <a:lstStyle>
            <a:lvl1pPr>
              <a:defRPr sz="1800" b="0"/>
            </a:lvl1pPr>
          </a:lstStyle>
          <a:p>
            <a:pPr lvl="0"/>
            <a:r>
              <a:rPr lang="de-DE" dirty="0" smtClean="0"/>
              <a:t>Untertitel</a:t>
            </a:r>
            <a:endParaRPr lang="de-AT" dirty="0"/>
          </a:p>
        </p:txBody>
      </p:sp>
      <p:sp>
        <p:nvSpPr>
          <p:cNvPr id="9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42738" y="1991879"/>
            <a:ext cx="8649742" cy="4317441"/>
          </a:xfrm>
        </p:spPr>
        <p:txBody>
          <a:bodyPr/>
          <a:lstStyle>
            <a:lvl1pPr>
              <a:defRPr sz="1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Bild einfügen und linksbündig ausrichten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728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ppt_cover.pd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8600"/>
            <a:ext cx="160020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251520" y="282789"/>
            <a:ext cx="6480720" cy="987318"/>
          </a:xfrm>
          <a:prstGeom prst="rect">
            <a:avLst/>
          </a:prstGeom>
        </p:spPr>
        <p:txBody>
          <a:bodyPr vert="horz" lIns="0" tIns="0" rIns="0" bIns="45720" rtlCol="0" anchor="ctr">
            <a:normAutofit/>
          </a:bodyPr>
          <a:lstStyle/>
          <a:p>
            <a:r>
              <a:rPr lang="de-DE" dirty="0" smtClean="0"/>
              <a:t>TITELMASTERFORMAT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66388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9626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2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1" kern="1200" cap="all" baseline="0">
          <a:solidFill>
            <a:srgbClr val="64656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600" kern="1200">
          <a:solidFill>
            <a:srgbClr val="64656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THARA Romano Svato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23. </a:t>
            </a:r>
            <a:r>
              <a:rPr lang="de-DE" dirty="0"/>
              <a:t>Roma Dialogplattform / BKA</a:t>
            </a:r>
            <a:endParaRPr lang="de-AT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1125000" cy="9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3" y="5949280"/>
            <a:ext cx="3039194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2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751" y="548680"/>
            <a:ext cx="6480720" cy="432048"/>
          </a:xfrm>
        </p:spPr>
        <p:txBody>
          <a:bodyPr/>
          <a:lstStyle/>
          <a:p>
            <a:r>
              <a:rPr lang="de-AT" dirty="0" smtClean="0">
                <a:solidFill>
                  <a:srgbClr val="C00000"/>
                </a:solidFill>
              </a:rPr>
              <a:t>INFORMATION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42738" y="1340768"/>
            <a:ext cx="8649742" cy="4968553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    Community Work</a:t>
            </a:r>
          </a:p>
          <a:p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dirty="0" smtClean="0">
                <a:solidFill>
                  <a:schemeClr val="accent1"/>
                </a:solidFill>
              </a:rPr>
              <a:t>Permanente </a:t>
            </a:r>
            <a:r>
              <a:rPr lang="de-AT" dirty="0">
                <a:solidFill>
                  <a:schemeClr val="accent1"/>
                </a:solidFill>
              </a:rPr>
              <a:t>Beziehungs- und Kontaktpflege zu den verschiedenen Roma Communities und die Dissemination von Informationen über das </a:t>
            </a:r>
            <a:r>
              <a:rPr lang="de-AT" dirty="0" smtClean="0">
                <a:solidFill>
                  <a:schemeClr val="accent1"/>
                </a:solidFill>
              </a:rPr>
              <a:t>Projekt.</a:t>
            </a:r>
            <a:endParaRPr lang="de-AT" dirty="0">
              <a:solidFill>
                <a:schemeClr val="accent1"/>
              </a:solidFill>
            </a:endParaRPr>
          </a:p>
          <a:p>
            <a:endParaRPr lang="de-DE" dirty="0">
              <a:solidFill>
                <a:srgbClr val="BC091B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28" y="2637312"/>
            <a:ext cx="2700000" cy="360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344" y="2637312"/>
            <a:ext cx="27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40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751" y="548680"/>
            <a:ext cx="6480720" cy="432048"/>
          </a:xfrm>
        </p:spPr>
        <p:txBody>
          <a:bodyPr/>
          <a:lstStyle/>
          <a:p>
            <a:r>
              <a:rPr lang="de-AT" dirty="0">
                <a:solidFill>
                  <a:srgbClr val="BC091B"/>
                </a:solidFill>
              </a:rPr>
              <a:t>INFORMATION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484784"/>
            <a:ext cx="8650287" cy="4824536"/>
          </a:xfrm>
        </p:spPr>
        <p:txBody>
          <a:bodyPr/>
          <a:lstStyle/>
          <a:p>
            <a:pPr marL="357188" indent="0">
              <a:lnSpc>
                <a:spcPct val="220000"/>
              </a:lnSpc>
              <a:buNone/>
            </a:pPr>
            <a:r>
              <a:rPr lang="de-DE" dirty="0">
                <a:solidFill>
                  <a:srgbClr val="C00000"/>
                </a:solidFill>
              </a:rPr>
              <a:t>„SVATO“ Dialogrunden</a:t>
            </a:r>
          </a:p>
          <a:p>
            <a:pPr>
              <a:lnSpc>
                <a:spcPct val="220000"/>
              </a:lnSpc>
            </a:pPr>
            <a:r>
              <a:rPr lang="de-AT" dirty="0"/>
              <a:t>Aktuelle Themen werden im Dialog unter Einbeziehung von wichtigen </a:t>
            </a:r>
            <a:r>
              <a:rPr lang="de-AT" dirty="0" err="1"/>
              <a:t>AkteurInnen</a:t>
            </a:r>
            <a:r>
              <a:rPr lang="de-AT" dirty="0"/>
              <a:t> und Personen aus der Zivilgesellschaft (</a:t>
            </a:r>
            <a:r>
              <a:rPr lang="de-AT" dirty="0" err="1"/>
              <a:t>PolitikerInnen</a:t>
            </a:r>
            <a:r>
              <a:rPr lang="de-AT" dirty="0"/>
              <a:t>, Roma/</a:t>
            </a:r>
            <a:r>
              <a:rPr lang="de-AT" dirty="0" err="1"/>
              <a:t>Romnja</a:t>
            </a:r>
            <a:r>
              <a:rPr lang="de-AT" dirty="0"/>
              <a:t>, </a:t>
            </a:r>
            <a:r>
              <a:rPr lang="de-AT" dirty="0" err="1"/>
              <a:t>MedienvertreterInnen</a:t>
            </a:r>
            <a:r>
              <a:rPr lang="de-AT" dirty="0"/>
              <a:t>) diskutiert. </a:t>
            </a:r>
            <a:endParaRPr lang="de-AT" dirty="0" smtClean="0"/>
          </a:p>
          <a:p>
            <a:pPr marL="357188" indent="0">
              <a:lnSpc>
                <a:spcPct val="220000"/>
              </a:lnSpc>
              <a:buNone/>
            </a:pPr>
            <a:r>
              <a:rPr lang="de-AT" dirty="0" err="1" smtClean="0">
                <a:solidFill>
                  <a:srgbClr val="C00000"/>
                </a:solidFill>
              </a:rPr>
              <a:t>Sensibiliserungsworkshops</a:t>
            </a:r>
            <a:endParaRPr lang="de-AT" dirty="0">
              <a:solidFill>
                <a:srgbClr val="C00000"/>
              </a:solidFill>
            </a:endParaRPr>
          </a:p>
          <a:p>
            <a:pPr lvl="0"/>
            <a:r>
              <a:rPr lang="de-AT" dirty="0"/>
              <a:t>Sensibilisierung für Lebensrealitäten vom Roma/</a:t>
            </a:r>
            <a:r>
              <a:rPr lang="de-AT" dirty="0" err="1"/>
              <a:t>Romnja</a:t>
            </a:r>
            <a:r>
              <a:rPr lang="de-AT" dirty="0"/>
              <a:t> durch die Aufklärung </a:t>
            </a:r>
            <a:r>
              <a:rPr lang="de-AT" dirty="0" smtClean="0"/>
              <a:t>über </a:t>
            </a:r>
            <a:r>
              <a:rPr lang="de-AT" dirty="0"/>
              <a:t>die Geschichte, Traditionen und heutige Situation der Roma/</a:t>
            </a:r>
            <a:r>
              <a:rPr lang="de-AT" dirty="0" err="1"/>
              <a:t>Romnja</a:t>
            </a:r>
            <a:r>
              <a:rPr lang="de-AT" dirty="0"/>
              <a:t> in Österreich und </a:t>
            </a:r>
            <a:r>
              <a:rPr lang="de-AT" dirty="0" smtClean="0"/>
              <a:t>Europa.</a:t>
            </a:r>
            <a:endParaRPr lang="de-DE" dirty="0"/>
          </a:p>
          <a:p>
            <a:pPr lvl="0"/>
            <a:r>
              <a:rPr lang="de-AT" dirty="0" smtClean="0"/>
              <a:t>Aufbau </a:t>
            </a:r>
            <a:r>
              <a:rPr lang="de-AT" dirty="0"/>
              <a:t>und Pflege des interkulturellen </a:t>
            </a:r>
            <a:r>
              <a:rPr lang="de-AT" dirty="0" smtClean="0"/>
              <a:t>Dialogs.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312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>
                <a:solidFill>
                  <a:srgbClr val="BC091B"/>
                </a:solidFill>
              </a:rPr>
              <a:t>Standort und </a:t>
            </a:r>
            <a:r>
              <a:rPr lang="de-AT" dirty="0" err="1" smtClean="0">
                <a:solidFill>
                  <a:srgbClr val="BC091B"/>
                </a:solidFill>
              </a:rPr>
              <a:t>team</a:t>
            </a:r>
            <a:endParaRPr lang="de-DE" dirty="0">
              <a:solidFill>
                <a:srgbClr val="BC091B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dirty="0"/>
              <a:t>Projekt Standort: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Große </a:t>
            </a:r>
            <a:r>
              <a:rPr lang="de-DE" dirty="0" err="1"/>
              <a:t>Sperlgasse</a:t>
            </a:r>
            <a:r>
              <a:rPr lang="de-DE" dirty="0"/>
              <a:t> 26,  1020 Wien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Tel.: 01-402 62 09</a:t>
            </a:r>
          </a:p>
          <a:p>
            <a:pPr marL="0" indent="0">
              <a:spcBef>
                <a:spcPts val="0"/>
              </a:spcBef>
              <a:buNone/>
            </a:pPr>
            <a:endParaRPr lang="de-AT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Team:</a:t>
            </a:r>
            <a:br>
              <a:rPr lang="de-DE" dirty="0"/>
            </a:br>
            <a:r>
              <a:rPr lang="de-DE" dirty="0"/>
              <a:t>Projektleitung:</a:t>
            </a:r>
            <a:br>
              <a:rPr lang="de-DE" dirty="0"/>
            </a:br>
            <a:r>
              <a:rPr lang="de-DE" dirty="0"/>
              <a:t>Usnija Buligovic  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Beraterinnen:</a:t>
            </a:r>
            <a:br>
              <a:rPr lang="de-DE" dirty="0"/>
            </a:br>
            <a:r>
              <a:rPr lang="de-DE" dirty="0"/>
              <a:t>Gordana Djordjevic</a:t>
            </a:r>
            <a:br>
              <a:rPr lang="de-DE" dirty="0"/>
            </a:br>
            <a:r>
              <a:rPr lang="de-DE" dirty="0"/>
              <a:t>Amela Mirkovic</a:t>
            </a:r>
          </a:p>
          <a:p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61" y="2891141"/>
            <a:ext cx="3782291" cy="25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5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2492896"/>
            <a:ext cx="7198788" cy="888848"/>
          </a:xfrm>
        </p:spPr>
        <p:txBody>
          <a:bodyPr>
            <a:normAutofit fontScale="90000"/>
          </a:bodyPr>
          <a:lstStyle/>
          <a:p>
            <a:r>
              <a:rPr lang="de-DE" cap="none" dirty="0">
                <a:solidFill>
                  <a:srgbClr val="BB1D2A"/>
                </a:solidFill>
              </a:rPr>
              <a:t>Innovative und unterstützende Maßnahmen zur Verbesserung </a:t>
            </a:r>
            <a:br>
              <a:rPr lang="de-DE" cap="none" dirty="0">
                <a:solidFill>
                  <a:srgbClr val="BB1D2A"/>
                </a:solidFill>
              </a:rPr>
            </a:br>
            <a:r>
              <a:rPr lang="de-DE" cap="none" dirty="0">
                <a:solidFill>
                  <a:srgbClr val="BB1D2A"/>
                </a:solidFill>
              </a:rPr>
              <a:t>der Situation von Romnja und Roma, Sintize und Sinti am österreichischen Arbeitsmarkt.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6003"/>
            <a:ext cx="1804572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6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chemeClr val="accent2"/>
                </a:solidFill>
              </a:rPr>
              <a:t>ZIELE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42888" y="1124744"/>
            <a:ext cx="8650287" cy="4824536"/>
          </a:xfrm>
        </p:spPr>
        <p:txBody>
          <a:bodyPr/>
          <a:lstStyle/>
          <a:p>
            <a:pPr marL="357188" lvl="0" indent="0">
              <a:buNone/>
            </a:pPr>
            <a:endParaRPr lang="de-AT" dirty="0"/>
          </a:p>
          <a:p>
            <a:pPr lvl="0">
              <a:lnSpc>
                <a:spcPct val="200000"/>
              </a:lnSpc>
            </a:pPr>
            <a:r>
              <a:rPr lang="de-AT" dirty="0" smtClean="0"/>
              <a:t>Erhöhung </a:t>
            </a:r>
            <a:r>
              <a:rPr lang="de-AT" dirty="0"/>
              <a:t>der beruflichen Chancen und der Integration in den </a:t>
            </a:r>
            <a:r>
              <a:rPr lang="de-AT" dirty="0" smtClean="0"/>
              <a:t>Arbeitsmarkt.</a:t>
            </a:r>
            <a:endParaRPr lang="de-DE" dirty="0"/>
          </a:p>
          <a:p>
            <a:pPr lvl="0">
              <a:lnSpc>
                <a:spcPct val="200000"/>
              </a:lnSpc>
            </a:pPr>
            <a:r>
              <a:rPr lang="de-AT" dirty="0"/>
              <a:t>Aktivierung und Stabilisierung durch Sozialberatung und intensiver </a:t>
            </a:r>
            <a:r>
              <a:rPr lang="de-AT" dirty="0" smtClean="0"/>
              <a:t>Betreuung.</a:t>
            </a:r>
            <a:endParaRPr lang="de-AT" dirty="0"/>
          </a:p>
          <a:p>
            <a:pPr>
              <a:lnSpc>
                <a:spcPct val="200000"/>
              </a:lnSpc>
            </a:pPr>
            <a:r>
              <a:rPr lang="de-AT" dirty="0"/>
              <a:t>Armutsbekämpfung durch Beratung und </a:t>
            </a:r>
            <a:r>
              <a:rPr lang="de-AT" dirty="0" smtClean="0"/>
              <a:t>Information.</a:t>
            </a:r>
            <a:endParaRPr lang="de-DE" dirty="0"/>
          </a:p>
          <a:p>
            <a:pPr>
              <a:lnSpc>
                <a:spcPct val="200000"/>
              </a:lnSpc>
            </a:pPr>
            <a:r>
              <a:rPr lang="de-DE" dirty="0" err="1" smtClean="0"/>
              <a:t>Empowerment</a:t>
            </a:r>
            <a:r>
              <a:rPr lang="de-DE" dirty="0" smtClean="0"/>
              <a:t> </a:t>
            </a:r>
            <a:r>
              <a:rPr lang="de-DE" dirty="0"/>
              <a:t>- Ermächtigung der Zielgruppe zu mittel- und langfristig eigenverantwortlichem </a:t>
            </a:r>
            <a:r>
              <a:rPr lang="de-DE" dirty="0" smtClean="0"/>
              <a:t>Handeln.</a:t>
            </a:r>
            <a:endParaRPr lang="de-DE" dirty="0"/>
          </a:p>
          <a:p>
            <a:pPr>
              <a:lnSpc>
                <a:spcPct val="200000"/>
              </a:lnSpc>
            </a:pPr>
            <a:r>
              <a:rPr lang="de-AT" dirty="0" smtClean="0"/>
              <a:t>Sensibilisierung </a:t>
            </a:r>
            <a:r>
              <a:rPr lang="de-AT" dirty="0"/>
              <a:t>der Mehrheitsgesellschaft für die Diskriminierung von Roma und </a:t>
            </a:r>
            <a:r>
              <a:rPr lang="de-AT" dirty="0" err="1" smtClean="0"/>
              <a:t>Romnja</a:t>
            </a:r>
            <a:r>
              <a:rPr lang="de-AT" dirty="0" smtClean="0"/>
              <a:t>.</a:t>
            </a:r>
            <a:endParaRPr lang="de-DE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de-DE" sz="1000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7383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>
                <a:solidFill>
                  <a:schemeClr val="accent2"/>
                </a:solidFill>
              </a:rPr>
              <a:t>zielgruppen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07819" y="1556792"/>
            <a:ext cx="8650287" cy="4320182"/>
          </a:xfrm>
        </p:spPr>
        <p:txBody>
          <a:bodyPr/>
          <a:lstStyle/>
          <a:p>
            <a:pPr marL="357188" indent="0">
              <a:buNone/>
            </a:pPr>
            <a:r>
              <a:rPr lang="de-AT" b="1" dirty="0" smtClean="0"/>
              <a:t>Direkte </a:t>
            </a:r>
            <a:r>
              <a:rPr lang="de-AT" b="1" dirty="0"/>
              <a:t>Zielgruppen</a:t>
            </a:r>
            <a:endParaRPr lang="de-DE" b="1" dirty="0"/>
          </a:p>
          <a:p>
            <a:pPr lvl="0"/>
            <a:r>
              <a:rPr lang="de-AT" dirty="0" smtClean="0"/>
              <a:t>Roma</a:t>
            </a:r>
            <a:r>
              <a:rPr lang="de-AT" dirty="0"/>
              <a:t>/ </a:t>
            </a:r>
            <a:r>
              <a:rPr lang="de-AT" dirty="0" err="1"/>
              <a:t>Romnja</a:t>
            </a:r>
            <a:r>
              <a:rPr lang="de-AT" dirty="0"/>
              <a:t>, die am österreichischen Arbeitsmarkt Fuß fassen möchten</a:t>
            </a:r>
            <a:endParaRPr lang="de-DE" dirty="0"/>
          </a:p>
          <a:p>
            <a:pPr lvl="0"/>
            <a:r>
              <a:rPr lang="de-AT" dirty="0"/>
              <a:t>Roma/ </a:t>
            </a:r>
            <a:r>
              <a:rPr lang="de-AT" dirty="0" err="1"/>
              <a:t>Romnja</a:t>
            </a:r>
            <a:r>
              <a:rPr lang="de-AT" dirty="0"/>
              <a:t>, die ihre Arbeitssituation durch Aus- und Weiterbildung verbessern möchten, z.B. die Gruppe der sogen. „Working </a:t>
            </a:r>
            <a:r>
              <a:rPr lang="de-AT"/>
              <a:t>Poor</a:t>
            </a:r>
            <a:r>
              <a:rPr lang="de-AT" smtClean="0"/>
              <a:t>“</a:t>
            </a:r>
            <a:endParaRPr lang="de-DE" dirty="0"/>
          </a:p>
          <a:p>
            <a:pPr lvl="0"/>
            <a:r>
              <a:rPr lang="de-AT" dirty="0" err="1"/>
              <a:t>VertreterInnen</a:t>
            </a:r>
            <a:r>
              <a:rPr lang="de-AT" dirty="0"/>
              <a:t> der Mehrheitsgesellschaft, die Informationen über Roma/</a:t>
            </a:r>
            <a:r>
              <a:rPr lang="de-AT" dirty="0" err="1"/>
              <a:t>Romnja</a:t>
            </a:r>
            <a:r>
              <a:rPr lang="de-AT" dirty="0"/>
              <a:t> suchen und an den Dialog mit Roma/</a:t>
            </a:r>
            <a:r>
              <a:rPr lang="de-AT" dirty="0" err="1"/>
              <a:t>Romnja</a:t>
            </a:r>
            <a:r>
              <a:rPr lang="de-AT" dirty="0"/>
              <a:t> interessiert </a:t>
            </a:r>
            <a:r>
              <a:rPr lang="de-AT" dirty="0" smtClean="0"/>
              <a:t>sind</a:t>
            </a:r>
            <a:endParaRPr lang="de-DE" dirty="0"/>
          </a:p>
          <a:p>
            <a:endParaRPr lang="de-AT" dirty="0" smtClean="0"/>
          </a:p>
          <a:p>
            <a:pPr marL="357188" indent="0">
              <a:buNone/>
            </a:pPr>
            <a:r>
              <a:rPr lang="de-AT" b="1" dirty="0"/>
              <a:t>Indirekte </a:t>
            </a:r>
            <a:r>
              <a:rPr lang="de-AT" b="1" dirty="0" smtClean="0"/>
              <a:t>Zielgruppen</a:t>
            </a:r>
            <a:endParaRPr lang="de-AT" dirty="0"/>
          </a:p>
          <a:p>
            <a:pPr lvl="0"/>
            <a:r>
              <a:rPr lang="de-AT" dirty="0"/>
              <a:t>Roma/</a:t>
            </a:r>
            <a:r>
              <a:rPr lang="de-AT" dirty="0" err="1"/>
              <a:t>Romnja</a:t>
            </a:r>
            <a:r>
              <a:rPr lang="de-AT" dirty="0"/>
              <a:t>, die in Österreich leben und als </a:t>
            </a:r>
            <a:r>
              <a:rPr lang="de-AT" dirty="0" err="1"/>
              <a:t>MultiplikatorInnen</a:t>
            </a:r>
            <a:r>
              <a:rPr lang="de-AT" dirty="0"/>
              <a:t> agieren</a:t>
            </a:r>
            <a:endParaRPr lang="de-DE" dirty="0"/>
          </a:p>
          <a:p>
            <a:pPr lvl="0"/>
            <a:r>
              <a:rPr lang="de-AT" dirty="0"/>
              <a:t>Community </a:t>
            </a:r>
            <a:r>
              <a:rPr lang="de-AT" dirty="0" err="1"/>
              <a:t>Leaders</a:t>
            </a:r>
            <a:r>
              <a:rPr lang="de-AT" dirty="0"/>
              <a:t> und </a:t>
            </a:r>
            <a:r>
              <a:rPr lang="de-AT" dirty="0" err="1"/>
              <a:t>VertreterInnen</a:t>
            </a:r>
            <a:r>
              <a:rPr lang="de-AT" dirty="0"/>
              <a:t> der Interessen verschiedener Roma-Gruppen</a:t>
            </a:r>
            <a:endParaRPr lang="de-DE" dirty="0"/>
          </a:p>
          <a:p>
            <a:pPr lvl="0"/>
            <a:r>
              <a:rPr lang="de-AT" dirty="0"/>
              <a:t>Mitglieder der Mehrheitsgesellschaft und der Roma Communities, die als </a:t>
            </a:r>
            <a:r>
              <a:rPr lang="de-AT" dirty="0" err="1" smtClean="0"/>
              <a:t>EntscheidungsträgerInnen</a:t>
            </a:r>
            <a:r>
              <a:rPr lang="de-AT" dirty="0" smtClean="0"/>
              <a:t> </a:t>
            </a:r>
            <a:r>
              <a:rPr lang="de-AT" dirty="0"/>
              <a:t>in Bezug auf Roma relevante Themen tätig </a:t>
            </a:r>
            <a:r>
              <a:rPr lang="de-AT" dirty="0" smtClean="0"/>
              <a:t>sind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545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2"/>
                </a:solidFill>
              </a:rPr>
              <a:t>Maßnahmen</a:t>
            </a:r>
            <a:endParaRPr lang="de-AT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53894" y="1196752"/>
            <a:ext cx="8650287" cy="4680222"/>
          </a:xfrm>
        </p:spPr>
        <p:txBody>
          <a:bodyPr>
            <a:normAutofit/>
          </a:bodyPr>
          <a:lstStyle/>
          <a:p>
            <a:pPr marL="71438" indent="0">
              <a:buNone/>
            </a:pP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1115832" y="2492896"/>
            <a:ext cx="1944000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636112" y="2454832"/>
            <a:ext cx="1944000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6142317" y="2420888"/>
            <a:ext cx="1944000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r Verbinder 10"/>
          <p:cNvCxnSpPr>
            <a:stCxn id="4" idx="0"/>
          </p:cNvCxnSpPr>
          <p:nvPr/>
        </p:nvCxnSpPr>
        <p:spPr>
          <a:xfrm flipH="1">
            <a:off x="755576" y="1196752"/>
            <a:ext cx="3823462" cy="12930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stCxn id="4" idx="0"/>
          </p:cNvCxnSpPr>
          <p:nvPr/>
        </p:nvCxnSpPr>
        <p:spPr>
          <a:xfrm>
            <a:off x="4579038" y="1196752"/>
            <a:ext cx="4025410" cy="12930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299" y="2852878"/>
            <a:ext cx="1225402" cy="1152244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3563888" y="3068960"/>
            <a:ext cx="1366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Qualifizierung</a:t>
            </a:r>
            <a:endParaRPr lang="de-DE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979" y="2965019"/>
            <a:ext cx="1225402" cy="1152244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36112" y="3708181"/>
            <a:ext cx="200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Qualifizierung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16557" y="3715291"/>
            <a:ext cx="144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Beratung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172741" y="374793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Information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093754" y="185244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</a:rPr>
              <a:t>Thara Romano Svato</a:t>
            </a:r>
            <a:endParaRPr lang="de-DE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4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045" y="548680"/>
            <a:ext cx="6480720" cy="888848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de-DE" dirty="0" smtClean="0">
                <a:solidFill>
                  <a:srgbClr val="BC091B"/>
                </a:solidFill>
              </a:rPr>
              <a:t>Beratung</a:t>
            </a:r>
            <a:r>
              <a:rPr lang="de-DE" sz="1800" dirty="0" smtClean="0">
                <a:solidFill>
                  <a:schemeClr val="accent2"/>
                </a:solidFill>
              </a:rPr>
              <a:t/>
            </a:r>
            <a:br>
              <a:rPr lang="de-DE" sz="1800" dirty="0" smtClean="0">
                <a:solidFill>
                  <a:schemeClr val="accent2"/>
                </a:solidFill>
              </a:rPr>
            </a:br>
            <a:r>
              <a:rPr lang="de-DE" sz="1800" dirty="0" smtClean="0">
                <a:solidFill>
                  <a:schemeClr val="accent2"/>
                </a:solidFill>
              </a:rPr>
              <a:t>Arbeitsmarktbezogene </a:t>
            </a:r>
            <a:r>
              <a:rPr lang="de-DE" sz="1800" dirty="0">
                <a:solidFill>
                  <a:schemeClr val="accent2"/>
                </a:solidFill>
              </a:rPr>
              <a:t>Beratungen </a:t>
            </a:r>
            <a:endParaRPr lang="de-AT" sz="1800" dirty="0">
              <a:solidFill>
                <a:schemeClr val="accent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61045" y="2636912"/>
            <a:ext cx="8650287" cy="32403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de-DE" sz="1700" dirty="0"/>
              <a:t>Berufs- und </a:t>
            </a:r>
            <a:r>
              <a:rPr lang="de-DE" sz="1700" dirty="0" smtClean="0"/>
              <a:t>Bildungsberatung inkl. Onlineberatung</a:t>
            </a:r>
            <a:endParaRPr lang="de-DE" sz="1700" dirty="0"/>
          </a:p>
          <a:p>
            <a:pPr lvl="0">
              <a:lnSpc>
                <a:spcPct val="200000"/>
              </a:lnSpc>
            </a:pPr>
            <a:r>
              <a:rPr lang="de-DE" sz="1700" dirty="0" smtClean="0"/>
              <a:t> Kompetenzanalyse</a:t>
            </a:r>
          </a:p>
          <a:p>
            <a:pPr>
              <a:lnSpc>
                <a:spcPct val="200000"/>
              </a:lnSpc>
            </a:pPr>
            <a:r>
              <a:rPr lang="de-DE" sz="1700" dirty="0"/>
              <a:t>Sozialberatung (</a:t>
            </a:r>
            <a:r>
              <a:rPr lang="de-DE" sz="1700" dirty="0" smtClean="0"/>
              <a:t>Rechtsberatung, </a:t>
            </a:r>
            <a:r>
              <a:rPr lang="de-DE" sz="1700" dirty="0"/>
              <a:t>Beratung zu finanziellen </a:t>
            </a:r>
            <a:r>
              <a:rPr lang="de-DE" sz="1700" dirty="0" smtClean="0"/>
              <a:t>Anliegen)</a:t>
            </a:r>
          </a:p>
          <a:p>
            <a:pPr lvl="0">
              <a:lnSpc>
                <a:spcPct val="210000"/>
              </a:lnSpc>
            </a:pPr>
            <a:r>
              <a:rPr lang="de-DE" sz="1700" dirty="0" smtClean="0"/>
              <a:t>Amtsbegleitung</a:t>
            </a:r>
            <a:endParaRPr lang="de-DE" sz="17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261045" y="1816996"/>
            <a:ext cx="6498877" cy="328236"/>
          </a:xfrm>
        </p:spPr>
        <p:txBody>
          <a:bodyPr/>
          <a:lstStyle/>
          <a:p>
            <a:r>
              <a:rPr lang="de-DE" dirty="0"/>
              <a:t>„paso po paso</a:t>
            </a:r>
            <a:r>
              <a:rPr lang="de-DE" dirty="0" smtClean="0"/>
              <a:t>“ (Romanes = Schritt für Schritt)</a:t>
            </a:r>
            <a:endParaRPr lang="de-DE" dirty="0"/>
          </a:p>
          <a:p>
            <a:endParaRPr lang="de-D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BC091B"/>
                </a:solidFill>
              </a:rPr>
              <a:t>Qualifizierung</a:t>
            </a:r>
            <a:endParaRPr lang="de-AT" dirty="0">
              <a:solidFill>
                <a:srgbClr val="BC091B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2"/>
                </a:solidFill>
              </a:rPr>
              <a:t>DEUTSCH-LERNCLUBS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242888" y="1989138"/>
            <a:ext cx="8217543" cy="4319587"/>
          </a:xfrm>
        </p:spPr>
        <p:txBody>
          <a:bodyPr>
            <a:normAutofit/>
          </a:bodyPr>
          <a:lstStyle/>
          <a:p>
            <a:pPr indent="0" algn="just">
              <a:lnSpc>
                <a:spcPct val="200000"/>
              </a:lnSpc>
              <a:buNone/>
            </a:pPr>
            <a:r>
              <a:rPr lang="de-AT" dirty="0" smtClean="0"/>
              <a:t>Die </a:t>
            </a:r>
            <a:r>
              <a:rPr lang="de-AT" dirty="0"/>
              <a:t>Vorbereitung auf die Integrationsprüfung (A1 + A2) anhand praxisbezogener </a:t>
            </a:r>
            <a:r>
              <a:rPr lang="de-AT" dirty="0" smtClean="0"/>
              <a:t>Modelltests.</a:t>
            </a:r>
            <a:endParaRPr lang="de-DE" sz="1800" dirty="0">
              <a:solidFill>
                <a:schemeClr val="accent2"/>
              </a:solidFill>
            </a:endParaRPr>
          </a:p>
          <a:p>
            <a:pPr indent="0">
              <a:lnSpc>
                <a:spcPct val="200000"/>
              </a:lnSpc>
              <a:buNone/>
            </a:pPr>
            <a:r>
              <a:rPr lang="de-AT" u="sng" dirty="0" smtClean="0"/>
              <a:t>Dauer</a:t>
            </a:r>
            <a:r>
              <a:rPr lang="de-AT" u="sng" dirty="0"/>
              <a:t>:</a:t>
            </a:r>
          </a:p>
          <a:p>
            <a:pPr>
              <a:lnSpc>
                <a:spcPct val="200000"/>
              </a:lnSpc>
            </a:pPr>
            <a:r>
              <a:rPr lang="de-AT" sz="1700" dirty="0" smtClean="0"/>
              <a:t> </a:t>
            </a:r>
            <a:r>
              <a:rPr lang="de-AT" sz="1700" dirty="0"/>
              <a:t>7 Kurse in der Projektlaufzeit</a:t>
            </a:r>
            <a:endParaRPr lang="de-DE" sz="1700" dirty="0"/>
          </a:p>
          <a:p>
            <a:pPr>
              <a:lnSpc>
                <a:spcPct val="200000"/>
              </a:lnSpc>
            </a:pPr>
            <a:r>
              <a:rPr lang="de-AT" sz="1700" dirty="0"/>
              <a:t>Je Kurs: 7 Termine á 3 UE (insg. 21 Unterrichtseinheiten)</a:t>
            </a:r>
            <a:endParaRPr lang="de-DE" sz="1700" dirty="0"/>
          </a:p>
          <a:p>
            <a:pPr indent="0">
              <a:lnSpc>
                <a:spcPct val="200000"/>
              </a:lnSpc>
              <a:buNone/>
            </a:pPr>
            <a:endParaRPr lang="de-DE" dirty="0">
              <a:solidFill>
                <a:schemeClr val="accent2"/>
              </a:solidFill>
            </a:endParaRPr>
          </a:p>
          <a:p>
            <a:pPr>
              <a:lnSpc>
                <a:spcPct val="20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2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BC091B"/>
                </a:solidFill>
              </a:rPr>
              <a:t>Information</a:t>
            </a:r>
            <a:endParaRPr lang="de-AT" dirty="0">
              <a:solidFill>
                <a:srgbClr val="BC091B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33751" y="1268760"/>
            <a:ext cx="8370697" cy="5040560"/>
          </a:xfrm>
        </p:spPr>
        <p:txBody>
          <a:bodyPr>
            <a:noAutofit/>
          </a:bodyPr>
          <a:lstStyle/>
          <a:p>
            <a:pPr marL="357188" indent="0">
              <a:lnSpc>
                <a:spcPct val="220000"/>
              </a:lnSpc>
              <a:buNone/>
            </a:pPr>
            <a:r>
              <a:rPr lang="de-DE" dirty="0" smtClean="0">
                <a:solidFill>
                  <a:srgbClr val="BC091B"/>
                </a:solidFill>
              </a:rPr>
              <a:t>Thara </a:t>
            </a:r>
            <a:r>
              <a:rPr lang="de-DE" dirty="0" err="1">
                <a:solidFill>
                  <a:srgbClr val="BC091B"/>
                </a:solidFill>
              </a:rPr>
              <a:t>Vlog</a:t>
            </a:r>
            <a:r>
              <a:rPr lang="de-DE" dirty="0">
                <a:solidFill>
                  <a:srgbClr val="BC091B"/>
                </a:solidFill>
              </a:rPr>
              <a:t> </a:t>
            </a:r>
            <a:r>
              <a:rPr lang="de-DE" dirty="0" smtClean="0">
                <a:solidFill>
                  <a:srgbClr val="BC091B"/>
                </a:solidFill>
              </a:rPr>
              <a:t> (Info-Videos)</a:t>
            </a:r>
            <a:endParaRPr lang="de-DE" dirty="0">
              <a:solidFill>
                <a:srgbClr val="BC091B"/>
              </a:solidFill>
            </a:endParaRPr>
          </a:p>
          <a:p>
            <a:pPr>
              <a:lnSpc>
                <a:spcPct val="220000"/>
              </a:lnSpc>
            </a:pPr>
            <a:r>
              <a:rPr lang="de-AT" dirty="0"/>
              <a:t>Konzipierung von 3-minütigen Info-Videos (auf Bosnisch/Kroatisch/Serbisch), in denen arbeitsmarktpolitisch relevante Themen niederschwellig aufgearbeitet werden.</a:t>
            </a:r>
          </a:p>
          <a:p>
            <a:pPr>
              <a:lnSpc>
                <a:spcPct val="220000"/>
              </a:lnSpc>
            </a:pPr>
            <a:r>
              <a:rPr lang="de-AT" dirty="0"/>
              <a:t>Veröffentlichung auf </a:t>
            </a:r>
            <a:r>
              <a:rPr lang="de-AT" dirty="0" err="1"/>
              <a:t>Social</a:t>
            </a:r>
            <a:r>
              <a:rPr lang="de-AT" dirty="0"/>
              <a:t> Media (Facebook, Thara-YouTube-Kanal</a:t>
            </a:r>
            <a:r>
              <a:rPr lang="de-AT" dirty="0" smtClean="0"/>
              <a:t>).</a:t>
            </a:r>
          </a:p>
          <a:p>
            <a:pPr>
              <a:lnSpc>
                <a:spcPct val="220000"/>
              </a:lnSpc>
            </a:pPr>
            <a:endParaRPr lang="de-AT" dirty="0" smtClean="0"/>
          </a:p>
          <a:p>
            <a:pPr marL="357188" indent="0">
              <a:lnSpc>
                <a:spcPct val="220000"/>
              </a:lnSpc>
              <a:buNone/>
            </a:pPr>
            <a:endParaRPr lang="de-DE" dirty="0" smtClean="0">
              <a:solidFill>
                <a:srgbClr val="BC091B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699" y="4149080"/>
            <a:ext cx="36048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751" y="548680"/>
            <a:ext cx="6480720" cy="432048"/>
          </a:xfrm>
        </p:spPr>
        <p:txBody>
          <a:bodyPr/>
          <a:lstStyle/>
          <a:p>
            <a:r>
              <a:rPr lang="de-AT" dirty="0" smtClean="0">
                <a:solidFill>
                  <a:srgbClr val="BC091B"/>
                </a:solidFill>
              </a:rPr>
              <a:t>INFORMATION</a:t>
            </a:r>
            <a:endParaRPr lang="de-DE" dirty="0">
              <a:solidFill>
                <a:srgbClr val="BC091B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255129" y="1556792"/>
            <a:ext cx="8649742" cy="4608512"/>
          </a:xfrm>
        </p:spPr>
        <p:txBody>
          <a:bodyPr/>
          <a:lstStyle/>
          <a:p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>
                <a:solidFill>
                  <a:srgbClr val="C00000"/>
                </a:solidFill>
              </a:rPr>
              <a:t>   Öffentlichkeitsarbeit</a:t>
            </a:r>
            <a:endParaRPr lang="de-DE" dirty="0">
              <a:solidFill>
                <a:srgbClr val="C00000"/>
              </a:solidFill>
            </a:endParaRPr>
          </a:p>
        </p:txBody>
      </p:sp>
      <p:pic>
        <p:nvPicPr>
          <p:cNvPr id="6" name="Inhaltsplatzhalt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308774" cy="3060000"/>
          </a:xfrm>
          <a:prstGeom prst="rect">
            <a:avLst/>
          </a:prstGeom>
        </p:spPr>
      </p:pic>
      <p:pic>
        <p:nvPicPr>
          <p:cNvPr id="7" name="Inhaltsplatzhalt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02" y="3393336"/>
            <a:ext cx="4309426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88533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Vorlage">
  <a:themeElements>
    <a:clrScheme name="Volkshilfe_Farbschema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646567"/>
      </a:accent1>
      <a:accent2>
        <a:srgbClr val="BC091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Volkshilf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äsentation Thara ROMANO SVATO VHÖ-PPP" edit="true"/>
    <f:field ref="objsubject" par="" text="" edit="true"/>
    <f:field ref="objcreatedby" par="" text="PRINZ, Christian"/>
    <f:field ref="objcreatedat" par="" date="2019-09-16T14:21:58" text="16.09.2019 14:21:58"/>
    <f:field ref="objchangedby" par="" text="PRINZ, Christian"/>
    <f:field ref="objmodifiedat" par="" date="2019-09-17T06:51:15" text="17.09.2019 06:51:15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Präsentation Thara ROMANO SVATO VHÖ-PPP" edit="true"/>
    <f:field ref="CCAPRECONFIG_15_1001_Objektname" par="" text="Präsentation Thara ROMANO SVATO VHÖ-PPP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</Template>
  <TotalTime>0</TotalTime>
  <Words>373</Words>
  <Application>Microsoft Office PowerPoint</Application>
  <PresentationFormat>Bildschirmpräsentation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Symbol</vt:lpstr>
      <vt:lpstr>Verdana</vt:lpstr>
      <vt:lpstr>Wingdings</vt:lpstr>
      <vt:lpstr>Powerpoint-Vorlage</vt:lpstr>
      <vt:lpstr>THARA Romano Svato</vt:lpstr>
      <vt:lpstr>Innovative und unterstützende Maßnahmen zur Verbesserung  der Situation von Romnja und Roma, Sintize und Sinti am österreichischen Arbeitsmarkt.</vt:lpstr>
      <vt:lpstr>ZIELE</vt:lpstr>
      <vt:lpstr>zielgruppen</vt:lpstr>
      <vt:lpstr>Maßnahmen</vt:lpstr>
      <vt:lpstr>Beratung Arbeitsmarktbezogene Beratungen </vt:lpstr>
      <vt:lpstr>Qualifizierung</vt:lpstr>
      <vt:lpstr>Information</vt:lpstr>
      <vt:lpstr>INFORMATION</vt:lpstr>
      <vt:lpstr>INFORMATION</vt:lpstr>
      <vt:lpstr>INFORMATION</vt:lpstr>
      <vt:lpstr>Standort und team</vt:lpstr>
    </vt:vector>
  </TitlesOfParts>
  <Company>Telekom Austria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Thara Romano Svato</dc:title>
  <dc:creator>Anstiss, Lydia</dc:creator>
  <cp:lastModifiedBy>MÖTZ, Manuel</cp:lastModifiedBy>
  <cp:revision>56</cp:revision>
  <cp:lastPrinted>2019-09-13T11:50:26Z</cp:lastPrinted>
  <dcterms:created xsi:type="dcterms:W3CDTF">2016-03-02T10:59:41Z</dcterms:created>
  <dcterms:modified xsi:type="dcterms:W3CDTF">2019-09-18T12:13:33Z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christian.prinz@bka.gv.at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Männlich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Christian PRINZ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17.09.2019</vt:lpwstr>
  </property>
  <property fmtid="{D5CDD505-2E9C-101B-9397-08002B2CF9AE}" pid="44" name="FSC#EIBPRECONFIG@1.1001:objname">
    <vt:lpwstr>Präsentation Thara ROMANO SVATO VHÖ-PPP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Christian PRINZ</vt:lpwstr>
  </property>
  <property fmtid="{D5CDD505-2E9C-101B-9397-08002B2CF9AE}" pid="59" name="FSC#COOELAK@1.1001:OwnerExtension">
    <vt:lpwstr>202376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16.09.2019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*COO.3000.101.32.4915221*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COO.3000.101.32.4915221</vt:lpwstr>
  </property>
  <property fmtid="{D5CDD505-2E9C-101B-9397-08002B2CF9AE}" pid="120" name="FSC#FSCFOLIO@1.1001:docpropproject">
    <vt:lpwstr/>
  </property>
</Properties>
</file>