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2"/>
  </p:sldMasterIdLst>
  <p:notesMasterIdLst>
    <p:notesMasterId r:id="rId7"/>
  </p:notesMasterIdLst>
  <p:handoutMasterIdLst>
    <p:handoutMasterId r:id="rId8"/>
  </p:handoutMasterIdLst>
  <p:sldIdLst>
    <p:sldId id="304" r:id="rId3"/>
    <p:sldId id="342" r:id="rId4"/>
    <p:sldId id="343" r:id="rId5"/>
    <p:sldId id="344" r:id="rId6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221DBC8-ECCA-4436-BB60-75C460276F02}">
          <p14:sldIdLst>
            <p14:sldId id="304"/>
            <p14:sldId id="342"/>
            <p14:sldId id="343"/>
            <p14:sldId id="34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bert Trattner" initials="AT" lastIdx="2" clrIdx="0"/>
  <p:cmAuthor id="1" name="Arno Nowak" initials="ANO" lastIdx="5" clrIdx="1"/>
  <p:cmAuthor id="2" name="Andrea Tauber" initials="AT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303"/>
    <a:srgbClr val="6C6C6C"/>
    <a:srgbClr val="641A3A"/>
    <a:srgbClr val="1D1965"/>
    <a:srgbClr val="C0910C"/>
    <a:srgbClr val="2F6361"/>
    <a:srgbClr val="452C6A"/>
    <a:srgbClr val="AA8C00"/>
    <a:srgbClr val="813B5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9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404" y="-78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6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15408-D9CE-497D-A0A4-7E78EB031779}" type="datetimeFigureOut">
              <a:rPr lang="de-AT" smtClean="0"/>
              <a:t>13.07.2018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F46D0-0296-4771-93F2-44B5F123FE8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0636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3A8CC-EF38-8040-8511-EE4C7EC789BF}" type="datetimeFigureOut">
              <a:rPr lang="de-DE" smtClean="0"/>
              <a:pPr/>
              <a:t>13.07.2018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0DB34-0BCB-9347-8784-0885E60B47D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74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15" descr="ÖSB_PPP_UPDATE2.jpg"/>
          <p:cNvPicPr>
            <a:picLocks noChangeAspect="1"/>
          </p:cNvPicPr>
          <p:nvPr userDrawn="1"/>
        </p:nvPicPr>
        <p:blipFill>
          <a:blip r:embed="rId2"/>
          <a:srcRect r="11782"/>
          <a:stretch>
            <a:fillRect/>
          </a:stretch>
        </p:blipFill>
        <p:spPr>
          <a:xfrm>
            <a:off x="-40443" y="-125"/>
            <a:ext cx="8555784" cy="68581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785C95-BBC4-40C8-92CE-329CDA750F66}" type="datetime4">
              <a:rPr lang="de-DE" smtClean="0"/>
              <a:t>13. Juli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F8A642-63DA-4D6D-BDB1-319C7FC30354}" type="datetime4">
              <a:rPr lang="de-DE" smtClean="0"/>
              <a:t>13. Juli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FED1E5-EDFC-4A7E-A01F-5D0DEE18E3E3}" type="datetime4">
              <a:rPr lang="de-DE" smtClean="0"/>
              <a:t>13. Juli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gray">
          <a:xfrm>
            <a:off x="0" y="-54000"/>
            <a:ext cx="2880000" cy="69120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433" y="6520126"/>
            <a:ext cx="2988000" cy="216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>
                <a:solidFill>
                  <a:prstClr val="black"/>
                </a:solidFill>
              </a:rPr>
              <a:t>© 2017 ÖSB Consulting GmbH &amp; Deloitte Consulting GmbH</a:t>
            </a:r>
            <a:endParaRPr lang="de-AT" sz="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4778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41E63B-7E2C-4EE5-A338-35B22B8C9DD5}" type="datetime4">
              <a:rPr lang="de-DE" smtClean="0"/>
              <a:t>13. Juli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639DFC-1A60-4BA7-8337-14F8A18642D6}" type="datetime4">
              <a:rPr lang="de-DE" smtClean="0"/>
              <a:t>13. Juli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5C4281-DD1C-4C97-98CD-91D64FC99112}" type="datetime4">
              <a:rPr lang="de-DE" smtClean="0"/>
              <a:t>13. Juli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B4AF27-19D8-478B-8F9C-3747F593DEBB}" type="datetime4">
              <a:rPr lang="de-DE" smtClean="0"/>
              <a:t>13. Juli 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9FEB2F-4B21-49B0-BAA3-9D7C2E60A2C1}" type="datetime4">
              <a:rPr lang="de-DE" smtClean="0"/>
              <a:t>13. Juli 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gonal liegende Ecken des Rechtecks abrunden 4"/>
          <p:cNvSpPr/>
          <p:nvPr userDrawn="1"/>
        </p:nvSpPr>
        <p:spPr>
          <a:xfrm>
            <a:off x="262468" y="922866"/>
            <a:ext cx="8597998" cy="5541433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>
              <a:alpha val="50000"/>
            </a:schemeClr>
          </a:solidFill>
          <a:ln>
            <a:solidFill>
              <a:srgbClr val="BBBB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ußzeilenplatzhalter 2"/>
          <p:cNvSpPr txBox="1">
            <a:spLocks/>
          </p:cNvSpPr>
          <p:nvPr userDrawn="1"/>
        </p:nvSpPr>
        <p:spPr>
          <a:xfrm>
            <a:off x="176694" y="6526800"/>
            <a:ext cx="406776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0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6C6C6C"/>
                </a:solidFill>
                <a:latin typeface="Verdana"/>
              </a:rPr>
              <a:t>Roma/</a:t>
            </a:r>
            <a:r>
              <a:rPr lang="de-DE" dirty="0" err="1" smtClean="0">
                <a:solidFill>
                  <a:srgbClr val="6C6C6C"/>
                </a:solidFill>
                <a:latin typeface="Verdana"/>
              </a:rPr>
              <a:t>Romni</a:t>
            </a:r>
            <a:r>
              <a:rPr lang="de-DE" dirty="0" smtClean="0">
                <a:solidFill>
                  <a:srgbClr val="6C6C6C"/>
                </a:solidFill>
                <a:latin typeface="Verdana"/>
              </a:rPr>
              <a:t> Qualifizierungs-</a:t>
            </a:r>
            <a:r>
              <a:rPr lang="de-DE" baseline="0" dirty="0" smtClean="0">
                <a:solidFill>
                  <a:srgbClr val="6C6C6C"/>
                </a:solidFill>
                <a:latin typeface="Verdana"/>
              </a:rPr>
              <a:t> &amp; Beratungszentrum</a:t>
            </a:r>
            <a:endParaRPr lang="de-DE" dirty="0">
              <a:solidFill>
                <a:srgbClr val="6C6C6C"/>
              </a:solidFill>
            </a:endParaRPr>
          </a:p>
        </p:txBody>
      </p:sp>
      <p:sp>
        <p:nvSpPr>
          <p:cNvPr id="9" name="Fußzeilenplatzhalter 2"/>
          <p:cNvSpPr txBox="1">
            <a:spLocks/>
          </p:cNvSpPr>
          <p:nvPr userDrawn="1"/>
        </p:nvSpPr>
        <p:spPr>
          <a:xfrm>
            <a:off x="4985409" y="6524997"/>
            <a:ext cx="34290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0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6C6C6C"/>
                </a:solidFill>
                <a:latin typeface="Verdana"/>
              </a:rPr>
              <a:t>© </a:t>
            </a:r>
            <a:r>
              <a:rPr lang="en-US" dirty="0" err="1" smtClean="0">
                <a:solidFill>
                  <a:srgbClr val="6C6C6C"/>
                </a:solidFill>
                <a:latin typeface="Verdana"/>
              </a:rPr>
              <a:t>itworks</a:t>
            </a:r>
            <a:r>
              <a:rPr lang="en-US" dirty="0" smtClean="0">
                <a:solidFill>
                  <a:srgbClr val="6C6C6C"/>
                </a:solidFill>
                <a:latin typeface="Verdana"/>
              </a:rPr>
              <a:t> </a:t>
            </a:r>
            <a:r>
              <a:rPr lang="en-US" dirty="0" err="1" smtClean="0">
                <a:solidFill>
                  <a:srgbClr val="6C6C6C"/>
                </a:solidFill>
                <a:latin typeface="Verdana"/>
              </a:rPr>
              <a:t>Personalservice</a:t>
            </a:r>
            <a:r>
              <a:rPr lang="en-US" dirty="0" smtClean="0">
                <a:solidFill>
                  <a:srgbClr val="6C6C6C"/>
                </a:solidFill>
                <a:latin typeface="Verdana"/>
              </a:rPr>
              <a:t> | </a:t>
            </a:r>
            <a:r>
              <a:rPr lang="de-AT" dirty="0" smtClean="0">
                <a:solidFill>
                  <a:srgbClr val="6C6C6C"/>
                </a:solidFill>
                <a:latin typeface="Verdana"/>
              </a:rPr>
              <a:t>11. April 2018</a:t>
            </a:r>
            <a:endParaRPr lang="de-DE" dirty="0">
              <a:solidFill>
                <a:srgbClr val="6C6C6C"/>
              </a:solidFill>
            </a:endParaRPr>
          </a:p>
        </p:txBody>
      </p:sp>
      <p:sp>
        <p:nvSpPr>
          <p:cNvPr id="10" name="Foliennummernplatzhalter 3"/>
          <p:cNvSpPr txBox="1">
            <a:spLocks/>
          </p:cNvSpPr>
          <p:nvPr userDrawn="1"/>
        </p:nvSpPr>
        <p:spPr>
          <a:xfrm>
            <a:off x="8166539" y="6437530"/>
            <a:ext cx="775754" cy="405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E02E6E-C36E-4AD4-89A6-3D015E975DCB}" type="slidenum">
              <a:rPr lang="de-DE" smtClean="0">
                <a:solidFill>
                  <a:srgbClr val="6C6C6C"/>
                </a:solidFill>
              </a:rPr>
              <a:t>‹Nr.›</a:t>
            </a:fld>
            <a:r>
              <a:rPr lang="de-DE" dirty="0" smtClean="0">
                <a:solidFill>
                  <a:srgbClr val="6C6C6C"/>
                </a:solidFill>
              </a:rPr>
              <a:t>/5</a:t>
            </a:r>
            <a:endParaRPr lang="de-DE" dirty="0">
              <a:solidFill>
                <a:srgbClr val="6C6C6C"/>
              </a:solidFill>
            </a:endParaRPr>
          </a:p>
        </p:txBody>
      </p:sp>
      <p:pic>
        <p:nvPicPr>
          <p:cNvPr id="15" name="Bild 7" descr="03 ITWORK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958" y="137160"/>
            <a:ext cx="1011341" cy="3312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94" y="133171"/>
            <a:ext cx="367866" cy="3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51" y="133170"/>
            <a:ext cx="335189" cy="3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44" y="139726"/>
            <a:ext cx="288946" cy="32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28656A-2636-428E-B162-5CFA6CD88810}" type="datetime4">
              <a:rPr lang="de-DE" smtClean="0"/>
              <a:t>13. Juli 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34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E45D3E-A5CB-4193-9636-27202ED432D3}" type="datetime4">
              <a:rPr lang="de-DE" smtClean="0"/>
              <a:t>13. Juli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© itworks Personalservice | 24. April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80160-7645-3C4F-BB23-2D91A13582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1899812" y="2731676"/>
            <a:ext cx="5719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Zwischenbilanz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910318" y="3499433"/>
            <a:ext cx="5773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Roma/</a:t>
            </a:r>
            <a:r>
              <a:rPr lang="de-DE" sz="2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Romni</a:t>
            </a:r>
            <a:endParaRPr lang="de-DE" sz="2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10066" y="6464300"/>
            <a:ext cx="39031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solidFill>
                  <a:srgbClr val="6C6C6C"/>
                </a:solidFill>
                <a:latin typeface="Verdana"/>
              </a:rPr>
              <a:t>Wien, am 11.04.2018</a:t>
            </a:r>
            <a:endParaRPr lang="de-DE" sz="1200" dirty="0">
              <a:solidFill>
                <a:srgbClr val="6C6C6C"/>
              </a:solidFill>
              <a:latin typeface="Verdana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911600" y="3998685"/>
            <a:ext cx="5773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Qualifizierungs- und Beratungs-zentrum</a:t>
            </a:r>
          </a:p>
        </p:txBody>
      </p:sp>
      <p:pic>
        <p:nvPicPr>
          <p:cNvPr id="13" name="Bild 7" descr="03 ITWOR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498" y="137159"/>
            <a:ext cx="1500801" cy="491491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49" y="128485"/>
            <a:ext cx="547871" cy="547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45" y="5975053"/>
            <a:ext cx="604281" cy="68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hteck 15"/>
          <p:cNvSpPr/>
          <p:nvPr/>
        </p:nvSpPr>
        <p:spPr>
          <a:xfrm>
            <a:off x="7074384" y="5647944"/>
            <a:ext cx="826676" cy="303536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de-DE" sz="500" dirty="0">
                <a:latin typeface="Arial" panose="020B0604020202020204" pitchFamily="34" charset="0"/>
                <a:cs typeface="Arial" panose="020B0604020202020204" pitchFamily="34" charset="0"/>
              </a:rPr>
              <a:t>Die Maßnahme wird </a:t>
            </a:r>
            <a:r>
              <a:rPr lang="de-DE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aus</a:t>
            </a:r>
          </a:p>
          <a:p>
            <a:r>
              <a:rPr lang="de-DE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Mitteln des Europäischen</a:t>
            </a:r>
          </a:p>
          <a:p>
            <a:r>
              <a:rPr lang="de-DE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Sozialfonds finanziert </a:t>
            </a:r>
            <a:endParaRPr lang="de-AT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Z:\Stabstelle_KuW\1_Themen_Infos\Roma_Romnia\Dialogplattform\ESF-Logo_gelbe Ster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59" y="5967101"/>
            <a:ext cx="799200" cy="71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92000" y="1116717"/>
            <a:ext cx="8068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indent="-441325"/>
            <a:r>
              <a:rPr lang="de-DE" sz="2000" dirty="0" smtClean="0">
                <a:solidFill>
                  <a:srgbClr val="C00303"/>
                </a:solidFill>
                <a:latin typeface="Verdana"/>
              </a:rPr>
              <a:t>Projektdaten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92000" y="1915465"/>
            <a:ext cx="8068466" cy="359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3238" lvl="1" indent="-3043238">
              <a:spcBef>
                <a:spcPts val="1200"/>
              </a:spcBef>
            </a:pPr>
            <a:r>
              <a:rPr lang="de-DE" sz="1400" dirty="0" err="1" smtClean="0">
                <a:solidFill>
                  <a:srgbClr val="C00303"/>
                </a:solidFill>
                <a:latin typeface="Verdana"/>
              </a:rPr>
              <a:t>ProjektpartnerInnen</a:t>
            </a:r>
            <a:r>
              <a:rPr lang="de-DE" sz="1400" dirty="0" smtClean="0">
                <a:solidFill>
                  <a:srgbClr val="C00303"/>
                </a:solidFill>
                <a:latin typeface="Verdana"/>
              </a:rPr>
              <a:t>:	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Kulturverein 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österreichischer Roma</a:t>
            </a:r>
          </a:p>
          <a:p>
            <a:pPr marL="3043238" lvl="1" indent="-3043238">
              <a:spcBef>
                <a:spcPts val="1200"/>
              </a:spcBef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	</a:t>
            </a:r>
            <a:r>
              <a:rPr lang="de-DE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itworks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 Personalservice &amp;Beratung gGmbH</a:t>
            </a:r>
          </a:p>
          <a:p>
            <a:pPr marL="3048000" lvl="1" indent="-3048000">
              <a:lnSpc>
                <a:spcPct val="120000"/>
              </a:lnSpc>
              <a:spcBef>
                <a:spcPts val="1200"/>
              </a:spcBef>
            </a:pPr>
            <a:r>
              <a:rPr lang="de-DE" sz="1400" dirty="0" smtClean="0">
                <a:solidFill>
                  <a:srgbClr val="C00303"/>
                </a:solidFill>
                <a:latin typeface="Verdana"/>
              </a:rPr>
              <a:t>Durchführungszeitraum:</a:t>
            </a:r>
            <a:r>
              <a:rPr lang="de-DE" sz="1400" dirty="0" smtClean="0">
                <a:solidFill>
                  <a:srgbClr val="C80000"/>
                </a:solidFill>
                <a:latin typeface="Verdana"/>
              </a:rPr>
              <a:t>	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01.11.2015 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– 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30.04.2019</a:t>
            </a:r>
          </a:p>
          <a:p>
            <a:pPr marL="3048000" lvl="1" indent="-3048000">
              <a:lnSpc>
                <a:spcPct val="120000"/>
              </a:lnSpc>
              <a:spcBef>
                <a:spcPts val="1800"/>
              </a:spcBef>
            </a:pPr>
            <a:r>
              <a:rPr lang="de-DE" sz="1400" dirty="0" smtClean="0">
                <a:solidFill>
                  <a:srgbClr val="C80000"/>
                </a:solidFill>
                <a:latin typeface="Verdana"/>
              </a:rPr>
              <a:t>Zielgruppe:	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Personen 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im Erwerbsalter (15-65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), die sich der 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Gruppe 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Roma/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Romnia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, Sinti/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Sintize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 oder anderen Gruppierungen zugehörig fühlen</a:t>
            </a:r>
          </a:p>
          <a:p>
            <a:pPr marL="3048000" lvl="1" indent="-3048000">
              <a:lnSpc>
                <a:spcPct val="120000"/>
              </a:lnSpc>
              <a:spcBef>
                <a:spcPts val="1800"/>
              </a:spcBef>
            </a:pPr>
            <a:r>
              <a:rPr lang="de-DE" sz="1400" dirty="0">
                <a:solidFill>
                  <a:srgbClr val="C00303"/>
                </a:solidFill>
                <a:latin typeface="Verdana"/>
              </a:rPr>
              <a:t>Projektziel: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	Inklusion von 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Roma/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Romnia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 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und Personen anderer Gruppierungen durch Förderung der Chancengleichheit am Arbeitsmarkt </a:t>
            </a:r>
          </a:p>
          <a:p>
            <a:pPr marL="3048000" lvl="1" indent="-3048000">
              <a:lnSpc>
                <a:spcPct val="120000"/>
              </a:lnSpc>
              <a:spcBef>
                <a:spcPts val="1800"/>
              </a:spcBef>
            </a:pPr>
            <a:r>
              <a:rPr lang="de-DE" sz="1400" dirty="0" smtClean="0">
                <a:solidFill>
                  <a:srgbClr val="C00303"/>
                </a:solidFill>
                <a:latin typeface="Verdana"/>
              </a:rPr>
              <a:t>Betreuungsdauer: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rPr>
              <a:t>	bis zu 12 Monate</a:t>
            </a:r>
          </a:p>
        </p:txBody>
      </p:sp>
    </p:spTree>
    <p:extLst>
      <p:ext uri="{BB962C8B-B14F-4D97-AF65-F5344CB8AC3E}">
        <p14:creationId xmlns:p14="http://schemas.microsoft.com/office/powerpoint/2010/main" val="25292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92000" y="1116717"/>
            <a:ext cx="8068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indent="-441325"/>
            <a:r>
              <a:rPr lang="de-DE" sz="2000" dirty="0" smtClean="0">
                <a:solidFill>
                  <a:srgbClr val="C00303"/>
                </a:solidFill>
                <a:latin typeface="Verdana"/>
              </a:rPr>
              <a:t>Zwischenbilanz</a:t>
            </a:r>
          </a:p>
        </p:txBody>
      </p:sp>
      <p:sp>
        <p:nvSpPr>
          <p:cNvPr id="2" name="Rechteck 1"/>
          <p:cNvSpPr/>
          <p:nvPr/>
        </p:nvSpPr>
        <p:spPr>
          <a:xfrm>
            <a:off x="642510" y="3598972"/>
            <a:ext cx="3744000" cy="936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Vermittlungen</a:t>
            </a:r>
          </a:p>
          <a:p>
            <a:pPr marL="144000"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Arbeit oder Qualifikation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52000" y="3598972"/>
            <a:ext cx="3744000" cy="936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71 Personen (davon 31 Frauen)</a:t>
            </a:r>
          </a:p>
          <a:p>
            <a:pPr marL="144000"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 Dienstverhältnis vermittelt</a:t>
            </a:r>
          </a:p>
        </p:txBody>
      </p:sp>
      <p:sp>
        <p:nvSpPr>
          <p:cNvPr id="12" name="Rechteck 11"/>
          <p:cNvSpPr/>
          <p:nvPr/>
        </p:nvSpPr>
        <p:spPr>
          <a:xfrm>
            <a:off x="642510" y="1689339"/>
            <a:ext cx="3744000" cy="36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de-DE" sz="1400" dirty="0" smtClean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Ziele</a:t>
            </a:r>
            <a:endParaRPr lang="de-AT" sz="1400" dirty="0">
              <a:solidFill>
                <a:srgbClr val="C0030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752000" y="1689339"/>
            <a:ext cx="3744000" cy="36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de-DE" sz="1400" dirty="0" smtClean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 27.03.2018</a:t>
            </a:r>
            <a:endParaRPr lang="de-AT" sz="1400" dirty="0">
              <a:solidFill>
                <a:srgbClr val="C0030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42510" y="2207404"/>
            <a:ext cx="3744000" cy="126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>
              <a:lnSpc>
                <a:spcPct val="120000"/>
              </a:lnSpc>
              <a:buClr>
                <a:srgbClr val="C00303"/>
              </a:buClr>
              <a:buSzPct val="100000"/>
              <a:buFont typeface="Arial" panose="020B0604020202020204" pitchFamily="34" charset="0"/>
              <a:buChar char="●"/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 Intensivberatungen</a:t>
            </a:r>
          </a:p>
          <a:p>
            <a:pPr marL="144000"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(Case Management)</a:t>
            </a:r>
            <a:endParaRPr lang="de-AT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752000" y="2207403"/>
            <a:ext cx="3744000" cy="126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103 Personen in Intensivberatung</a:t>
            </a:r>
          </a:p>
          <a:p>
            <a:pPr marL="144000"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(davon 48 Frauen)</a:t>
            </a:r>
          </a:p>
          <a:p>
            <a:pPr marL="144000">
              <a:lnSpc>
                <a:spcPct val="120000"/>
              </a:lnSpc>
              <a:spcBef>
                <a:spcPts val="600"/>
              </a:spcBef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156 Personen in Kurzberatung</a:t>
            </a:r>
          </a:p>
          <a:p>
            <a:pPr marL="144000"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(davon 75 Frauen)</a:t>
            </a:r>
            <a:endParaRPr lang="de-AT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642510" y="4661896"/>
            <a:ext cx="3744000" cy="648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 algn="ctr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Jobforen</a:t>
            </a:r>
            <a:endParaRPr lang="de-AT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752000" y="4661896"/>
            <a:ext cx="3744000" cy="648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 algn="ctr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Jobforen</a:t>
            </a:r>
            <a:endParaRPr lang="de-DE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2510" y="5424884"/>
            <a:ext cx="3744000" cy="72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08000" indent="-144000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Workshops mit 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BetriebsrätInnen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</a:t>
            </a:r>
          </a:p>
          <a:p>
            <a:pPr marL="108000" indent="-144000">
              <a:lnSpc>
                <a:spcPct val="120000"/>
              </a:lnSpc>
              <a:buClr>
                <a:srgbClr val="C00303"/>
              </a:buClr>
              <a:buFont typeface="Arial" panose="020B0604020202020204" pitchFamily="34" charset="0"/>
              <a:buChar char="●"/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Gespräche mit </a:t>
            </a:r>
            <a:r>
              <a:rPr lang="de-DE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ArbeitgeberInnen</a:t>
            </a:r>
            <a:endParaRPr lang="de-AT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752000" y="5424884"/>
            <a:ext cx="3744000" cy="720000"/>
          </a:xfrm>
          <a:prstGeom prst="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>
              <a:lnSpc>
                <a:spcPct val="120000"/>
              </a:lnSpc>
            </a:pP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Vorbereitung</a:t>
            </a:r>
            <a:endParaRPr lang="de-AT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5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92000" y="1116717"/>
            <a:ext cx="8068466" cy="791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2000" dirty="0" smtClean="0">
                <a:solidFill>
                  <a:srgbClr val="C00303"/>
                </a:solidFill>
                <a:latin typeface="Verdana"/>
              </a:rPr>
              <a:t>Erkenntnisse,</a:t>
            </a:r>
          </a:p>
          <a:p>
            <a:pPr>
              <a:lnSpc>
                <a:spcPct val="120000"/>
              </a:lnSpc>
            </a:pPr>
            <a:r>
              <a:rPr lang="de-DE" sz="2000" dirty="0" smtClean="0">
                <a:solidFill>
                  <a:srgbClr val="C00303"/>
                </a:solidFill>
                <a:latin typeface="Verdana"/>
              </a:rPr>
              <a:t>die aus heutiger Sicht relevant für den 2. Call sind</a:t>
            </a:r>
          </a:p>
        </p:txBody>
      </p:sp>
      <p:sp>
        <p:nvSpPr>
          <p:cNvPr id="2" name="Diagonal liegende Ecken des Rechtecks abrunden 1"/>
          <p:cNvSpPr/>
          <p:nvPr/>
        </p:nvSpPr>
        <p:spPr>
          <a:xfrm>
            <a:off x="604433" y="2169762"/>
            <a:ext cx="3780000" cy="1800000"/>
          </a:xfrm>
          <a:prstGeom prst="round2Diag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120000"/>
              </a:lnSpc>
            </a:pPr>
            <a:r>
              <a:rPr lang="de-A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Drei Viertel der </a:t>
            </a:r>
            <a:r>
              <a:rPr lang="de-AT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TeilnehmerInnen</a:t>
            </a:r>
            <a:r>
              <a:rPr lang="de-A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haben weder Lehrabschluss noch eine höhere Ausbildung</a:t>
            </a:r>
          </a:p>
          <a:p>
            <a:pPr algn="ctr">
              <a:lnSpc>
                <a:spcPct val="120000"/>
              </a:lnSpc>
            </a:pPr>
            <a:r>
              <a:rPr lang="de-AT" sz="1400" dirty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&gt;Niederschwellige Einstiege in Aus- und Weiterbildung</a:t>
            </a:r>
          </a:p>
        </p:txBody>
      </p:sp>
      <p:sp>
        <p:nvSpPr>
          <p:cNvPr id="5" name="Diagonal liegende Ecken des Rechtecks abrunden 4"/>
          <p:cNvSpPr/>
          <p:nvPr/>
        </p:nvSpPr>
        <p:spPr>
          <a:xfrm>
            <a:off x="4739884" y="2169762"/>
            <a:ext cx="3780000" cy="1800000"/>
          </a:xfrm>
          <a:prstGeom prst="round2Diag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120000"/>
              </a:lnSpc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Unser Angebot der individuellen Jobberatung ergänzt die Angebote der anderen Projekte sehr gut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de-DE" sz="1400" dirty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 Synergien weiter ausbauen</a:t>
            </a:r>
            <a:endParaRPr lang="de-AT" sz="1400" dirty="0">
              <a:solidFill>
                <a:srgbClr val="C0030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Diagonal liegende Ecken des Rechtecks abrunden 5"/>
          <p:cNvSpPr/>
          <p:nvPr/>
        </p:nvSpPr>
        <p:spPr>
          <a:xfrm>
            <a:off x="604433" y="4228454"/>
            <a:ext cx="3780000" cy="1800000"/>
          </a:xfrm>
          <a:prstGeom prst="round2Diag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120000"/>
              </a:lnSpc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Intensivberatungen nach dem</a:t>
            </a:r>
          </a:p>
          <a:p>
            <a:pPr algn="ctr">
              <a:lnSpc>
                <a:spcPct val="120000"/>
              </a:lnSpc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Case Management-Ansatz</a:t>
            </a:r>
          </a:p>
          <a:p>
            <a:pPr algn="ctr">
              <a:lnSpc>
                <a:spcPct val="120000"/>
              </a:lnSpc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sehr gerne angenommen und führen zu sehr guten Ergebnissen bei der Jobvermittlung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de-DE" sz="1400" dirty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 Case Management-Angebot erhöhen</a:t>
            </a:r>
            <a:endParaRPr lang="de-AT" sz="1400" dirty="0">
              <a:solidFill>
                <a:srgbClr val="C0030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Diagonal liegende Ecken des Rechtecks abrunden 6"/>
          <p:cNvSpPr/>
          <p:nvPr/>
        </p:nvSpPr>
        <p:spPr>
          <a:xfrm>
            <a:off x="4739884" y="4228454"/>
            <a:ext cx="3780000" cy="1800000"/>
          </a:xfrm>
          <a:prstGeom prst="round2DiagRect">
            <a:avLst/>
          </a:prstGeom>
          <a:noFill/>
          <a:ln w="6350">
            <a:solidFill>
              <a:srgbClr val="6C6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120000"/>
              </a:lnSpc>
            </a:pP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Unsere Angebote für </a:t>
            </a:r>
            <a:r>
              <a:rPr lang="de-DE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TeilnehmerInnen</a:t>
            </a:r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gehen unmittelbar auf deren Bedürfnisse ein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de-DE" sz="1400" dirty="0">
                <a:solidFill>
                  <a:srgbClr val="C0030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 Verhältnis von Kurz- und Intensivberatungen flexibel gestalten</a:t>
            </a:r>
            <a:endParaRPr lang="de-AT" sz="1400" dirty="0">
              <a:solidFill>
                <a:srgbClr val="C0030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75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itworks_Roma_Präs_Zwischenbilanz_v5_NOWAR_2018-04-09" edit="true"/>
    <f:field ref="objsubject" par="" text="" edit="true"/>
    <f:field ref="objcreatedby" par="" text="PFANNER, Susanne, Mag. Dr."/>
    <f:field ref="objcreatedat" par="" date="2018-04-12T07:03:54" text="12.04.2018 07:03:54"/>
    <f:field ref="objchangedby" par="" text="STERN, Gabriel, Mag."/>
    <f:field ref="objmodifiedat" par="" date="2018-06-29T09:33:11" text="29.06.2018 09:33:11"/>
    <f:field ref="doc_FSCFOLIO_1_1001_FieldDocumentNumber" par="" text=""/>
    <f:field ref="doc_FSCFOLIO_1_1001_FieldSubject" par="" text="" edit="true"/>
    <f:field ref="FSCFOLIO_1_1001_FieldCurrentUser" par="" text="Erika CZOCHLAR-WONIAFKA"/>
    <f:field ref="CCAPRECONFIG_15_1001_Objektname" par="" text="itworks_Roma_Präs_Zwischenbilanz_v5_NOWAR_2018-04-09" edit="true"/>
    <f:field ref="CCAPRECONFIG_15_1001_Objektname" par="" text="itworks_Roma_Präs_Zwischenbilanz_v5_NOWAR_2018-04-09" edit="true"/>
    <f:field ref="EIBPRECONFIG_1_1001_FieldEIBAttachments" par="" text=""/>
    <f:field ref="EIBPRECONFIG_1_1001_FieldEIBNextFiles" par="" text=""/>
    <f:field ref="EIBPRECONFIG_1_1001_FieldEIBPreviousFiles" par="" text="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 Roma; 21. Roma Dialogplattform; Rückblick und Ausblick ESF-Schwerpunkt Roma Empowerment, Materialien, Protokoll"/>
    <f:field ref="EIBVFGH_15_1700_FieldPartPlaintiffList" par="" text=""/>
    <f:field ref="EIBVFGH_15_1700_FieldGoesOutToList" par="" text=""/>
  </f:record>
  <f:display par="" text="Allgemein">
    <f:field ref="EIBPRECONFIG_1_1001_FieldCCAAddrAbschriftsbemerkung" text="Abschriftsbemerkung"/>
    <f:field ref="EIBPRECONFIG_1_1001_FieldCCAAddrAdresse" text="Adresse"/>
    <f:field ref="EIBPRECONFIG_1_1001_FieldCCAPersonalSubjAddress" text="Adresse (Namenszahl)"/>
    <f:field ref="EIBPRECONFIG_1_1001_FieldEIBOUAddr" text="Adresse der OE"/>
    <f:field ref="FSCFOLIO_1_1001_FieldCurrentUser" text="Aktueller Benutzer"/>
    <f:field ref="objsubject" text="Anmerkungen"/>
    <f:field ref="EIBPRECONFIG_1_1001_FieldEIBAttachments" text="Beilagen"/>
    <f:field ref="EIBPRECONFIG_1_1001_FieldCCASubfileSubject" text="Betreff des Geschäftsstücks"/>
    <f:field ref="EIBPRECONFIG_1_1001_FieldEIBRelatedFiles" text="Bezugszahlen"/>
    <f:field ref="EIBPRECONFIG_1_1001_FieldEIBRecipients" text="Empfänger"/>
    <f:field ref="EIBVFGH_15_1700_FieldGoesOutToList" text="Ergeht an Liste"/>
    <f:field ref="objcreatedat" text="Erzeugt am/um"/>
    <f:field ref="objcreatedby" text="Erzeugt von"/>
    <f:field ref="EIBPRECONFIG_1_1001_FieldCCAIncomingSubject" text="EST-Betreff"/>
    <f:field ref="EIBPRECONFIG_1_1001_FieldCCASubject" text="Gegenstand"/>
    <f:field ref="objmodifiedat" text="Letzte Änderung am/um"/>
    <f:field ref="objchangedby" text="Letzte Änderung von"/>
    <f:field ref="EIBVFGH_15_1700_FieldPartPlaintiffList" text="Liste der Antragsteller"/>
    <f:field ref="EIBPRECONFIG_1_1001_FieldEIBCompletedOrdinals" text="Miterledigte Akten"/>
    <f:field ref="EIBPRECONFIG_1_1001_FieldEIBNextFiles" text="Nachzahlen"/>
    <f:field ref="objname" text="Name"/>
    <f:field ref="CCAPRECONFIG_15_1001_Objektname" text="Objektname"/>
    <f:field ref="EIBPRECONFIG_1_1001_FieldCCAAddrPostalischeAdresse" text="PostalischeAdresse"/>
    <f:field ref="EIBPRECONFIG_1_1001_FieldEIBSignatures" text="Unterschriften"/>
    <f:field ref="EIBPRECONFIG_1_1001_FieldEIBPreviousFiles" text="Vorzahlen"/>
  </f:display>
  <f:display par="" text="Serienbrief">
    <f:field ref="doc_FSCFOLIO_1_1001_FieldSubject" text="Betreff"/>
    <f:field ref="doc_FSCFOLIO_1_1001_FieldDocumentNumber" text="Dokument Nummer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Bildschirmpräsentation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Office-Design</vt:lpstr>
      <vt:lpstr>PowerPoint-Präsentation</vt:lpstr>
      <vt:lpstr>PowerPoint-Präsentation</vt:lpstr>
      <vt:lpstr>PowerPoint-Präsentation</vt:lpstr>
      <vt:lpstr>PowerPoint-Präsentation</vt:lpstr>
    </vt:vector>
  </TitlesOfParts>
  <Company>Brand Management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Zwischenbilanz Roma/Romni Qualifizierungs- und Beratungszentrum</dc:title>
  <dc:creator>Katja Leitner-Neumann</dc:creator>
  <cp:lastModifiedBy>MÖTZ, Manuel</cp:lastModifiedBy>
  <cp:revision>576</cp:revision>
  <cp:lastPrinted>2017-11-28T10:02:20Z</cp:lastPrinted>
  <dcterms:created xsi:type="dcterms:W3CDTF">2013-11-13T10:54:29Z</dcterms:created>
  <dcterms:modified xsi:type="dcterms:W3CDTF">2018-07-13T14:01:46Z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V alt (Verfassungsdienst)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Susanne.Pfanner@bka.gv.at</vt:lpwstr>
  </property>
  <property fmtid="{D5CDD505-2E9C-101B-9397-08002B2CF9AE}" pid="19" name="FSC#EIBPRECONFIG@1.1001:OUEmail">
    <vt:lpwstr>v@bka.gv.at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/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COO.3000.100.1.543449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COO.3000.101.27.2744537</vt:lpwstr>
  </property>
  <property fmtid="{D5CDD505-2E9C-101B-9397-08002B2CF9AE}" pid="40" name="FSC#EIBPRECONFIG@1.1001:toplevelobject">
    <vt:lpwstr>COO.3000.101.25.6752899</vt:lpwstr>
  </property>
  <property fmtid="{D5CDD505-2E9C-101B-9397-08002B2CF9AE}" pid="41" name="FSC#EIBPRECONFIG@1.1001:objchangedby">
    <vt:lpwstr>Mag. Gabriel STERN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08.07.2018</vt:lpwstr>
  </property>
  <property fmtid="{D5CDD505-2E9C-101B-9397-08002B2CF9AE}" pid="44" name="FSC#EIBPRECONFIG@1.1001:objname">
    <vt:lpwstr>itworks_Roma_Präs_Zwischenbilanz_v5_NOWAR_2018-04-09</vt:lpwstr>
  </property>
  <property fmtid="{D5CDD505-2E9C-101B-9397-08002B2CF9AE}" pid="45" name="FSC#EIBPRECONFIG@1.1001:EIBProcessResponsiblePhone">
    <vt:lpwstr>202824</vt:lpwstr>
  </property>
  <property fmtid="{D5CDD505-2E9C-101B-9397-08002B2CF9AE}" pid="46" name="FSC#EIBPRECONFIG@1.1001:EIBProcessResponsibleMail">
    <vt:lpwstr>bettina.neumeister@bka.gv.at</vt:lpwstr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>Mag. Bettina NEUMEISTER</vt:lpwstr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 Roma; 21. Roma Dialogplattform; Rückblick und Ausblick ESF-Schwerpunkt Roma Empowerment, Materialien, Protokoll</vt:lpwstr>
  </property>
  <property fmtid="{D5CDD505-2E9C-101B-9397-08002B2CF9AE}" pid="53" name="FSC#COOELAK@1.1001:FileReference">
    <vt:lpwstr>BKA-672.685/0006-VD-V/6/2018</vt:lpwstr>
  </property>
  <property fmtid="{D5CDD505-2E9C-101B-9397-08002B2CF9AE}" pid="54" name="FSC#COOELAK@1.1001:FileRefYear">
    <vt:lpwstr>2018</vt:lpwstr>
  </property>
  <property fmtid="{D5CDD505-2E9C-101B-9397-08002B2CF9AE}" pid="55" name="FSC#COOELAK@1.1001:FileRefOrdinal">
    <vt:lpwstr>6</vt:lpwstr>
  </property>
  <property fmtid="{D5CDD505-2E9C-101B-9397-08002B2CF9AE}" pid="56" name="FSC#COOELAK@1.1001:FileRefOU">
    <vt:lpwstr>VD-V/6 (inaktiv)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Mag. Dr. Susanne PFANNER</vt:lpwstr>
  </property>
  <property fmtid="{D5CDD505-2E9C-101B-9397-08002B2CF9AE}" pid="59" name="FSC#COOELAK@1.1001:OwnerExtension">
    <vt:lpwstr>202377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12.04.2018</vt:lpwstr>
  </property>
  <property fmtid="{D5CDD505-2E9C-101B-9397-08002B2CF9AE}" pid="67" name="FSC#COOELAK@1.1001:OU">
    <vt:lpwstr>BKA - V alt (Verfassungsdienst)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*COO.3000.101.32.1488400*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*BKA-672.685/0006-VD-V/6/2018*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>NEUMEISTER Bettina, Mag.</vt:lpwstr>
  </property>
  <property fmtid="{D5CDD505-2E9C-101B-9397-08002B2CF9AE}" pid="76" name="FSC#COOELAK@1.1001:ProcessResponsiblePhone">
    <vt:lpwstr>+43 (1) 53115-202824</vt:lpwstr>
  </property>
  <property fmtid="{D5CDD505-2E9C-101B-9397-08002B2CF9AE}" pid="77" name="FSC#COOELAK@1.1001:ProcessResponsibleMail">
    <vt:lpwstr>bettina.neumeister@bka.gv.at</vt:lpwstr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Erika.CZOCHLAR-WONIAFKA@bka.gv.at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ATPRECONFIG@1.1001:ChargePreview">
    <vt:lpwstr/>
  </property>
  <property fmtid="{D5CDD505-2E9C-101B-9397-08002B2CF9AE}" pid="117" name="FSC#ATSTATECFG@1.1001:ExternalFile">
    <vt:lpwstr/>
  </property>
  <property fmtid="{D5CDD505-2E9C-101B-9397-08002B2CF9AE}" pid="118" name="FSC#COOSYSTEM@1.1:Container">
    <vt:lpwstr>COO.3000.101.32.1488400</vt:lpwstr>
  </property>
  <property fmtid="{D5CDD505-2E9C-101B-9397-08002B2CF9AE}" pid="119" name="FSC#FSCFOLIO@1.1001:docpropproject">
    <vt:lpwstr/>
  </property>
</Properties>
</file>