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3" r:id="rId2"/>
  </p:sldMasterIdLst>
  <p:notesMasterIdLst>
    <p:notesMasterId r:id="rId10"/>
  </p:notesMasterIdLst>
  <p:handoutMasterIdLst>
    <p:handoutMasterId r:id="rId11"/>
  </p:handoutMasterIdLst>
  <p:sldIdLst>
    <p:sldId id="256" r:id="rId3"/>
    <p:sldId id="266" r:id="rId4"/>
    <p:sldId id="272" r:id="rId5"/>
    <p:sldId id="270" r:id="rId6"/>
    <p:sldId id="273" r:id="rId7"/>
    <p:sldId id="274" r:id="rId8"/>
    <p:sldId id="258" r:id="rId9"/>
  </p:sldIdLst>
  <p:sldSz cx="9144000" cy="6858000" type="screen4x3"/>
  <p:notesSz cx="6858000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8">
          <p15:clr>
            <a:srgbClr val="A4A3A4"/>
          </p15:clr>
        </p15:guide>
        <p15:guide id="2" orient="horz" pos="3869">
          <p15:clr>
            <a:srgbClr val="A4A3A4"/>
          </p15:clr>
        </p15:guide>
        <p15:guide id="3" pos="345">
          <p15:clr>
            <a:srgbClr val="A4A3A4"/>
          </p15:clr>
        </p15:guide>
        <p15:guide id="4" pos="536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FANNER, Susanne" initials="PS" lastIdx="9" clrIdx="0">
    <p:extLst>
      <p:ext uri="{19B8F6BF-5375-455C-9EA6-DF929625EA0E}">
        <p15:presenceInfo xmlns:p15="http://schemas.microsoft.com/office/powerpoint/2012/main" userId="PFANNER, Susann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FF3"/>
    <a:srgbClr val="E632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D7B26C5-4107-4FEC-AEDC-1716B250A1EF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621" autoAdjust="0"/>
    <p:restoredTop sz="94818" autoAdjust="0"/>
  </p:normalViewPr>
  <p:slideViewPr>
    <p:cSldViewPr snapToGrid="0" snapToObjects="1">
      <p:cViewPr varScale="1">
        <p:scale>
          <a:sx n="115" d="100"/>
          <a:sy n="115" d="100"/>
        </p:scale>
        <p:origin x="1194" y="108"/>
      </p:cViewPr>
      <p:guideLst>
        <p:guide orient="horz" pos="698"/>
        <p:guide orient="horz" pos="3869"/>
        <p:guide pos="345"/>
        <p:guide pos="5366"/>
      </p:guideLst>
    </p:cSldViewPr>
  </p:slideViewPr>
  <p:outlineViewPr>
    <p:cViewPr>
      <p:scale>
        <a:sx n="33" d="100"/>
        <a:sy n="33" d="100"/>
      </p:scale>
      <p:origin x="36" y="48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>
        <p:scale>
          <a:sx n="100" d="100"/>
          <a:sy n="100" d="100"/>
        </p:scale>
        <p:origin x="-3288" y="-72"/>
      </p:cViewPr>
      <p:guideLst>
        <p:guide orient="horz" pos="3127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6201" y="9430306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A4F87B00-D7D7-4E73-88E5-5DF5797B2681}" type="datetimeFigureOut">
              <a:rPr lang="de-AT" smtClean="0"/>
              <a:t>18.09.2019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3"/>
          </p:nvPr>
        </p:nvSpPr>
        <p:spPr>
          <a:xfrm>
            <a:off x="2971800" y="9428583"/>
            <a:ext cx="912813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ctr"/>
            <a:fld id="{1BCACBB0-6C6B-4B3E-B6E6-54B62284C21B}" type="slidenum">
              <a:rPr lang="de-AT" smtClean="0"/>
              <a:pPr algn="ctr"/>
              <a:t>‹Nr.›</a:t>
            </a:fld>
            <a:endParaRPr lang="de-AT" dirty="0"/>
          </a:p>
        </p:txBody>
      </p:sp>
      <p:pic>
        <p:nvPicPr>
          <p:cNvPr id="7" name="Grafik 6" descr="Bundeskanzleramt" title="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39153" y="430777"/>
            <a:ext cx="1383839" cy="3325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3347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6201" y="9428582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64F923B6-97FF-4AF0-A17D-1758840DBBE2}" type="datetimeFigureOut">
              <a:rPr lang="de-AT" smtClean="0"/>
              <a:t>18.09.2019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41350" y="674688"/>
            <a:ext cx="5575300" cy="41814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862481" y="4963320"/>
            <a:ext cx="5135525" cy="421882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2971800" y="9428582"/>
            <a:ext cx="912813" cy="49805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/>
            </a:lvl1pPr>
          </a:lstStyle>
          <a:p>
            <a:fld id="{F0A5DA3B-92D6-4D4B-9895-D15CB563B5E4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36113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spcBef>
        <a:spcPts val="200"/>
      </a:spcBef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96000" indent="-171450" algn="l" defTabSz="914400" rtl="0" eaLnBrk="1" latinLnBrk="0" hangingPunct="1">
      <a:spcBef>
        <a:spcPts val="200"/>
      </a:spcBef>
      <a:buFont typeface="Arial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792000" indent="-171450" algn="l" defTabSz="914400" rtl="0" eaLnBrk="1" latinLnBrk="0" hangingPunct="1">
      <a:spcBef>
        <a:spcPts val="200"/>
      </a:spcBef>
      <a:buFont typeface="Courier New" pitchFamily="49" charset="0"/>
      <a:buChar char="o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188000" indent="-171450" algn="l" defTabSz="914400" rtl="0" eaLnBrk="1" latinLnBrk="0" hangingPunct="1">
      <a:spcBef>
        <a:spcPts val="200"/>
      </a:spcBef>
      <a:buFont typeface="Wingdings" pitchFamily="2" charset="2"/>
      <a:buChar char="§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584000" indent="-171450" algn="l" defTabSz="914400" rtl="0" eaLnBrk="1" latinLnBrk="0" hangingPunct="1">
      <a:spcBef>
        <a:spcPts val="200"/>
      </a:spcBef>
      <a:buFont typeface="Symbol" pitchFamily="18" charset="2"/>
      <a:buChar char="-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BKA-2018\BKA2018-Brief\REPUBLIK-AT-DOKUMENTVORLAGEN\POTX\HG_Powerpoint_4zu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8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39999" y="973157"/>
            <a:ext cx="7978526" cy="1054449"/>
          </a:xfrm>
        </p:spPr>
        <p:txBody>
          <a:bodyPr anchor="b" anchorCtr="0"/>
          <a:lstStyle>
            <a:lvl1pPr>
              <a:lnSpc>
                <a:spcPts val="4000"/>
              </a:lnSpc>
              <a:defRPr sz="3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de-DE" dirty="0" smtClean="0"/>
              <a:t>Titelmasterformat </a:t>
            </a:r>
            <a:br>
              <a:rPr lang="de-DE" dirty="0" smtClean="0"/>
            </a:br>
            <a:r>
              <a:rPr lang="de-DE" dirty="0" smtClean="0"/>
              <a:t>durch Klicken bearbeiten</a:t>
            </a:r>
            <a:endParaRPr lang="de-AT" dirty="0"/>
          </a:p>
        </p:txBody>
      </p:sp>
      <p:sp>
        <p:nvSpPr>
          <p:cNvPr id="3" name="Untertitel 1"/>
          <p:cNvSpPr>
            <a:spLocks noGrp="1"/>
          </p:cNvSpPr>
          <p:nvPr>
            <p:ph type="subTitle" idx="1"/>
          </p:nvPr>
        </p:nvSpPr>
        <p:spPr>
          <a:xfrm>
            <a:off x="539999" y="2117956"/>
            <a:ext cx="7978526" cy="1853851"/>
          </a:xfrm>
        </p:spPr>
        <p:txBody>
          <a:bodyPr/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539750" y="5588000"/>
            <a:ext cx="3422650" cy="554038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14" name="Textfeld 13"/>
          <p:cNvSpPr txBox="1"/>
          <p:nvPr userDrawn="1"/>
        </p:nvSpPr>
        <p:spPr>
          <a:xfrm>
            <a:off x="6651752" y="230400"/>
            <a:ext cx="22002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 smtClean="0">
                <a:solidFill>
                  <a:schemeClr val="tx2"/>
                </a:solidFill>
              </a:rPr>
              <a:t>bundeskanzleramt.gv.at</a:t>
            </a:r>
            <a:endParaRPr lang="de-AT" sz="1200" dirty="0">
              <a:solidFill>
                <a:schemeClr val="tx2"/>
              </a:solidFill>
            </a:endParaRPr>
          </a:p>
        </p:txBody>
      </p:sp>
      <p:pic>
        <p:nvPicPr>
          <p:cNvPr id="17" name="Grafik 16" descr="Bundeskanzleramt" title="Logo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4888" y="208971"/>
            <a:ext cx="2746420" cy="6654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7482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39750" y="1778400"/>
            <a:ext cx="7978775" cy="43636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704003" y="6387002"/>
            <a:ext cx="814522" cy="266700"/>
          </a:xfrm>
        </p:spPr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53168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mit 2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</a:t>
            </a:r>
            <a:br>
              <a:rPr lang="de-DE" dirty="0" smtClean="0"/>
            </a:br>
            <a:r>
              <a:rPr lang="de-DE" dirty="0" smtClean="0"/>
              <a:t>Klicken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39750" y="2160000"/>
            <a:ext cx="7978775" cy="39820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65136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0" y="1018800"/>
            <a:ext cx="7978525" cy="82945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1778400"/>
            <a:ext cx="7978775" cy="436363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60732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+ Text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Präsentationstitel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1778400"/>
            <a:ext cx="3813175" cy="436363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4706125" y="1778000"/>
            <a:ext cx="3812400" cy="43640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2394268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beliebig -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Präsentationstitel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5"/>
          </p:nvPr>
        </p:nvSpPr>
        <p:spPr>
          <a:xfrm>
            <a:off x="540000" y="1778400"/>
            <a:ext cx="3838575" cy="42941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9" name="Inhaltsplatzhalter 7"/>
          <p:cNvSpPr>
            <a:spLocks noGrp="1"/>
          </p:cNvSpPr>
          <p:nvPr>
            <p:ph sz="quarter" idx="16"/>
          </p:nvPr>
        </p:nvSpPr>
        <p:spPr>
          <a:xfrm>
            <a:off x="4679950" y="1778000"/>
            <a:ext cx="3838575" cy="42941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666192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beliebig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539750" y="1778400"/>
            <a:ext cx="7978775" cy="43636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50449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39999" y="971175"/>
            <a:ext cx="5389200" cy="1117613"/>
          </a:xfrm>
        </p:spPr>
        <p:txBody>
          <a:bodyPr/>
          <a:lstStyle>
            <a:lvl1pPr>
              <a:lnSpc>
                <a:spcPts val="4000"/>
              </a:lnSpc>
              <a:defRPr sz="3000" b="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539750" y="4857750"/>
            <a:ext cx="3423600" cy="1284288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274369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BKA-2018\BKA2018-Brief\REPUBLIK-AT-DOKUMENTVORLAGEN\POTX\HG_Powerpoint_4zu3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8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40000" y="1018800"/>
            <a:ext cx="7978525" cy="829455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0000" y="1777042"/>
            <a:ext cx="7978525" cy="436499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Textmasterformat bearbeiten </a:t>
            </a:r>
            <a:br>
              <a:rPr lang="de-DE" dirty="0" smtClean="0"/>
            </a:br>
            <a:r>
              <a:rPr lang="de-DE" dirty="0" smtClean="0"/>
              <a:t>Erste Ebene </a:t>
            </a:r>
          </a:p>
          <a:p>
            <a:pPr lvl="1"/>
            <a:r>
              <a:rPr lang="de-DE" dirty="0" smtClean="0"/>
              <a:t>Zweite Ebene – wie Ebene zuvor</a:t>
            </a:r>
          </a:p>
          <a:p>
            <a:pPr lvl="2"/>
            <a:r>
              <a:rPr lang="de-DE" dirty="0" smtClean="0"/>
              <a:t>Dritte Ebene – wie Ebene zuvor</a:t>
            </a:r>
          </a:p>
        </p:txBody>
      </p:sp>
      <p:sp>
        <p:nvSpPr>
          <p:cNvPr id="9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540000" y="6387002"/>
            <a:ext cx="6875916" cy="2667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r>
              <a:rPr lang="de-AT" smtClean="0"/>
              <a:t>Präsentationstitel</a:t>
            </a:r>
            <a:endParaRPr lang="de-AT" dirty="0"/>
          </a:p>
        </p:txBody>
      </p:sp>
      <p:sp>
        <p:nvSpPr>
          <p:cNvPr id="20" name="Foliennummernplatzhalter 13"/>
          <p:cNvSpPr>
            <a:spLocks noGrp="1"/>
          </p:cNvSpPr>
          <p:nvPr>
            <p:ph type="sldNum" sz="quarter" idx="4"/>
          </p:nvPr>
        </p:nvSpPr>
        <p:spPr>
          <a:xfrm>
            <a:off x="7558201" y="6387002"/>
            <a:ext cx="960324" cy="2667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10" name="Textfeld 9"/>
          <p:cNvSpPr txBox="1"/>
          <p:nvPr/>
        </p:nvSpPr>
        <p:spPr>
          <a:xfrm>
            <a:off x="6651752" y="230400"/>
            <a:ext cx="22002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 smtClean="0">
                <a:solidFill>
                  <a:schemeClr val="tx2"/>
                </a:solidFill>
              </a:rPr>
              <a:t>bundeskanzleramt.gv.at</a:t>
            </a:r>
            <a:endParaRPr lang="de-AT" sz="1200" dirty="0">
              <a:solidFill>
                <a:schemeClr val="tx2"/>
              </a:solidFill>
            </a:endParaRPr>
          </a:p>
        </p:txBody>
      </p:sp>
      <p:pic>
        <p:nvPicPr>
          <p:cNvPr id="11" name="Grafik 10" descr="Bundeskanzleramt" title="Logo"/>
          <p:cNvPicPr/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4888" y="208971"/>
            <a:ext cx="2746420" cy="6654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3382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21" r:id="rId5"/>
    <p:sldLayoutId id="2147483722" r:id="rId6"/>
    <p:sldLayoutId id="2147483718" r:id="rId7"/>
    <p:sldLayoutId id="2147483720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ts val="3000"/>
        </a:lnSpc>
        <a:spcBef>
          <a:spcPct val="0"/>
        </a:spcBef>
        <a:buNone/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52000" marR="0" indent="-252000" algn="l" defTabSz="914400" rtl="0" eaLnBrk="1" fontAlgn="auto" latinLnBrk="0" hangingPunct="1">
        <a:lnSpc>
          <a:spcPts val="2400"/>
        </a:lnSpc>
        <a:spcBef>
          <a:spcPts val="0"/>
        </a:spcBef>
        <a:spcAft>
          <a:spcPts val="1425"/>
        </a:spcAft>
        <a:buClr>
          <a:schemeClr val="tx2"/>
        </a:buClr>
        <a:buSzTx/>
        <a:buFont typeface="Arial" panose="020B0604020202020204" pitchFamily="34" charset="0"/>
        <a:buChar char="•"/>
        <a:tabLst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1pPr>
      <a:lvl2pPr marL="504000" marR="0" indent="-252000" algn="l" defTabSz="914400" rtl="0" eaLnBrk="1" fontAlgn="auto" latinLnBrk="0" hangingPunct="1">
        <a:lnSpc>
          <a:spcPts val="2400"/>
        </a:lnSpc>
        <a:spcBef>
          <a:spcPts val="0"/>
        </a:spcBef>
        <a:spcAft>
          <a:spcPts val="1425"/>
        </a:spcAft>
        <a:buClrTx/>
        <a:buSzTx/>
        <a:buFont typeface="Corbel" panose="020B0503020204020204" pitchFamily="34" charset="0"/>
        <a:buChar char="−"/>
        <a:tabLst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2pPr>
      <a:lvl3pPr marL="756000" indent="-252000" algn="l" defTabSz="914400" rtl="0" eaLnBrk="1" latinLnBrk="0" hangingPunct="1">
        <a:lnSpc>
          <a:spcPts val="2400"/>
        </a:lnSpc>
        <a:spcBef>
          <a:spcPts val="0"/>
        </a:spcBef>
        <a:spcAft>
          <a:spcPts val="1425"/>
        </a:spcAft>
        <a:buClr>
          <a:schemeClr val="tx2"/>
        </a:buClr>
        <a:buFont typeface="Arial" pitchFamily="34" charset="0"/>
        <a:buChar char="•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Arial" pitchFamily="34" charset="0"/>
        <a:buChar char="–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400"/>
        </a:spcBef>
        <a:buClr>
          <a:schemeClr val="tx2"/>
        </a:buClr>
        <a:buFont typeface="Arial" pitchFamily="34" charset="0"/>
        <a:buChar char="»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750" y="1500381"/>
            <a:ext cx="7978526" cy="1054449"/>
          </a:xfrm>
        </p:spPr>
        <p:txBody>
          <a:bodyPr/>
          <a:lstStyle/>
          <a:p>
            <a:r>
              <a:rPr lang="de-AT" dirty="0" smtClean="0"/>
              <a:t>23. Roma Dialogplattform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539750" y="2668146"/>
            <a:ext cx="7978526" cy="1853851"/>
          </a:xfrm>
        </p:spPr>
        <p:txBody>
          <a:bodyPr/>
          <a:lstStyle/>
          <a:p>
            <a:r>
              <a:rPr lang="de-AT" dirty="0" smtClean="0"/>
              <a:t>Roma-Dialogplattform der Nationalen Roma-Kontaktstelle im Bundeskanzleramt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6" name="Grafik 5" descr="Europa Flagge, Co-funded by the European Union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2"/>
          <a:stretch/>
        </p:blipFill>
        <p:spPr bwMode="auto">
          <a:xfrm>
            <a:off x="8013600" y="5551200"/>
            <a:ext cx="774981" cy="74758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4245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ctrTitle"/>
          </p:nvPr>
        </p:nvSpPr>
        <p:spPr>
          <a:xfrm>
            <a:off x="539999" y="897705"/>
            <a:ext cx="7978526" cy="1054449"/>
          </a:xfrm>
        </p:spPr>
        <p:txBody>
          <a:bodyPr/>
          <a:lstStyle/>
          <a:p>
            <a:r>
              <a:rPr lang="de-DE" dirty="0" smtClean="0"/>
              <a:t>Tagesordnung</a:t>
            </a:r>
            <a:endParaRPr lang="de-DE" dirty="0"/>
          </a:p>
        </p:txBody>
      </p:sp>
      <p:sp>
        <p:nvSpPr>
          <p:cNvPr id="8" name="Untertitel 7"/>
          <p:cNvSpPr>
            <a:spLocks noGrp="1"/>
          </p:cNvSpPr>
          <p:nvPr>
            <p:ph type="subTitle" idx="1"/>
          </p:nvPr>
        </p:nvSpPr>
        <p:spPr>
          <a:xfrm>
            <a:off x="539999" y="2117955"/>
            <a:ext cx="8193296" cy="3306451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de-AT" sz="2500" dirty="0" smtClean="0"/>
              <a:t>Begrüßung und Tagesordnung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AT" sz="2500" dirty="0" smtClean="0"/>
              <a:t>Rückblick – Entwicklungen im EU- und nationalen Kontext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AT" sz="2500" dirty="0" smtClean="0"/>
              <a:t>Präsentation der ESF-Projekte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AT" sz="2500" dirty="0" smtClean="0"/>
              <a:t>Ausblick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de-DE" sz="2400" dirty="0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539750" y="5287992"/>
            <a:ext cx="3422650" cy="854046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 txBox="1">
            <a:spLocks/>
          </p:cNvSpPr>
          <p:nvPr/>
        </p:nvSpPr>
        <p:spPr>
          <a:xfrm>
            <a:off x="540000" y="6387002"/>
            <a:ext cx="6875916" cy="26670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sz="1400" dirty="0" smtClean="0"/>
              <a:t>23. Roma-DPF</a:t>
            </a:r>
            <a:endParaRPr lang="de-AT" sz="1400" dirty="0"/>
          </a:p>
        </p:txBody>
      </p:sp>
      <p:pic>
        <p:nvPicPr>
          <p:cNvPr id="6" name="Grafik 5" descr="Europa Flagge, Co-funded by the European Union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2"/>
          <a:stretch/>
        </p:blipFill>
        <p:spPr bwMode="auto">
          <a:xfrm>
            <a:off x="8013600" y="5551200"/>
            <a:ext cx="774981" cy="74758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27531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57959" y="1018801"/>
            <a:ext cx="5860566" cy="759599"/>
          </a:xfrm>
        </p:spPr>
        <p:txBody>
          <a:bodyPr/>
          <a:lstStyle/>
          <a:p>
            <a:pPr algn="ctr"/>
            <a:r>
              <a:rPr lang="de-AT" dirty="0"/>
              <a:t>Rückblick – </a:t>
            </a:r>
            <a:r>
              <a:rPr lang="de-AT" dirty="0" smtClean="0"/>
              <a:t/>
            </a:r>
            <a:br>
              <a:rPr lang="de-AT" dirty="0" smtClean="0"/>
            </a:br>
            <a:r>
              <a:rPr lang="de-AT" dirty="0" smtClean="0"/>
              <a:t>Entwicklungen </a:t>
            </a:r>
            <a:r>
              <a:rPr lang="de-AT" dirty="0"/>
              <a:t>im EU- und nationalen Kontext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929180" y="2177512"/>
            <a:ext cx="5589345" cy="4476190"/>
          </a:xfrm>
        </p:spPr>
        <p:txBody>
          <a:bodyPr/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de-DE" sz="1400" dirty="0"/>
              <a:t>Jüngste Entwicklungen auf </a:t>
            </a:r>
            <a:r>
              <a:rPr lang="de-DE" sz="1400" b="1" dirty="0"/>
              <a:t>europäischer</a:t>
            </a:r>
            <a:r>
              <a:rPr lang="de-DE" sz="1400" dirty="0"/>
              <a:t> </a:t>
            </a:r>
            <a:r>
              <a:rPr lang="de-DE" sz="1400" dirty="0" smtClean="0"/>
              <a:t>Ebene </a:t>
            </a:r>
          </a:p>
          <a:p>
            <a:pPr lvl="1">
              <a:lnSpc>
                <a:spcPct val="114000"/>
              </a:lnSpc>
              <a:spcBef>
                <a:spcPts val="300"/>
              </a:spcBef>
              <a:spcAft>
                <a:spcPts val="800"/>
              </a:spcAft>
            </a:pPr>
            <a:r>
              <a:rPr lang="de-DE" sz="1200" dirty="0"/>
              <a:t>EU-Rahmen läuft mit 2020 </a:t>
            </a:r>
            <a:r>
              <a:rPr lang="de-DE" sz="1200" dirty="0" smtClean="0"/>
              <a:t>aus</a:t>
            </a:r>
          </a:p>
          <a:p>
            <a:pPr lvl="1">
              <a:lnSpc>
                <a:spcPct val="114000"/>
              </a:lnSpc>
              <a:spcBef>
                <a:spcPts val="300"/>
              </a:spcBef>
              <a:spcAft>
                <a:spcPts val="800"/>
              </a:spcAft>
            </a:pPr>
            <a:r>
              <a:rPr lang="de-DE" sz="1200" dirty="0" smtClean="0"/>
              <a:t>Mitteilung EK vom 4. Dezember 2019 über die Evaluierung des EU Rahmens</a:t>
            </a:r>
            <a:endParaRPr lang="de-DE" sz="1200" dirty="0"/>
          </a:p>
          <a:p>
            <a:pPr lvl="1">
              <a:lnSpc>
                <a:spcPct val="114000"/>
              </a:lnSpc>
              <a:spcBef>
                <a:spcPts val="300"/>
              </a:spcBef>
              <a:spcAft>
                <a:spcPts val="800"/>
              </a:spcAft>
            </a:pPr>
            <a:r>
              <a:rPr lang="de-DE" sz="1200" dirty="0" smtClean="0"/>
              <a:t>Mitteilung EK vom 5. September 2019 über die Evaluierung der Nationalen </a:t>
            </a:r>
            <a:r>
              <a:rPr lang="de-DE" sz="1200" smtClean="0"/>
              <a:t>Roma Integrationsstrategien</a:t>
            </a:r>
            <a:endParaRPr lang="de-DE" sz="1200" dirty="0" smtClean="0"/>
          </a:p>
          <a:p>
            <a:pPr lvl="2" algn="just">
              <a:lnSpc>
                <a:spcPct val="114000"/>
              </a:lnSpc>
              <a:spcBef>
                <a:spcPts val="300"/>
              </a:spcBef>
              <a:spcAft>
                <a:spcPts val="800"/>
              </a:spcAft>
            </a:pPr>
            <a:r>
              <a:rPr lang="de-DE" sz="1200" dirty="0"/>
              <a:t>Zusammenfassung von Maßnahmen, Zielen und Herausforderungen in den </a:t>
            </a:r>
            <a:r>
              <a:rPr lang="de-DE" sz="1200" dirty="0" smtClean="0"/>
              <a:t>Mitgliedstaaten</a:t>
            </a:r>
          </a:p>
          <a:p>
            <a:pPr lvl="2" algn="just">
              <a:lnSpc>
                <a:spcPct val="114000"/>
              </a:lnSpc>
              <a:spcBef>
                <a:spcPts val="300"/>
              </a:spcBef>
              <a:spcAft>
                <a:spcPts val="800"/>
              </a:spcAft>
            </a:pPr>
            <a:r>
              <a:rPr lang="de-DE" sz="1200" dirty="0" smtClean="0"/>
              <a:t>Nennung vielversprechender Ansätze sowie Festlegung von Prioritäten </a:t>
            </a:r>
          </a:p>
          <a:p>
            <a:pPr lvl="2" algn="just">
              <a:lnSpc>
                <a:spcPct val="114000"/>
              </a:lnSpc>
              <a:spcBef>
                <a:spcPts val="300"/>
              </a:spcBef>
              <a:spcAft>
                <a:spcPts val="800"/>
              </a:spcAft>
            </a:pPr>
            <a:r>
              <a:rPr lang="de-DE" sz="1200" dirty="0" smtClean="0"/>
              <a:t>Zu Österreich: neue</a:t>
            </a:r>
            <a:endParaRPr lang="de-DE" sz="1200" dirty="0"/>
          </a:p>
          <a:p>
            <a:pPr lvl="3" algn="just">
              <a:lnSpc>
                <a:spcPct val="125000"/>
              </a:lnSpc>
              <a:spcAft>
                <a:spcPts val="600"/>
              </a:spcAft>
            </a:pPr>
            <a:r>
              <a:rPr lang="de-DE" sz="1200" dirty="0"/>
              <a:t>Schwerpunktsetzung (</a:t>
            </a:r>
            <a:r>
              <a:rPr lang="de-DE" sz="1200" dirty="0" err="1"/>
              <a:t>insb</a:t>
            </a:r>
            <a:r>
              <a:rPr lang="de-DE" sz="1200" dirty="0"/>
              <a:t> </a:t>
            </a:r>
            <a:r>
              <a:rPr lang="de-DE" sz="1200" dirty="0" err="1"/>
              <a:t>Antiziganismus</a:t>
            </a:r>
            <a:r>
              <a:rPr lang="de-DE" sz="1200" dirty="0"/>
              <a:t>; Ermächtigung von Roma-Frauen und -Mädchen sowie –Jugend)</a:t>
            </a:r>
            <a:endParaRPr lang="de-DE" sz="1200" dirty="0" smtClean="0"/>
          </a:p>
          <a:p>
            <a:pPr lvl="3" algn="just">
              <a:lnSpc>
                <a:spcPct val="125000"/>
              </a:lnSpc>
              <a:spcAft>
                <a:spcPts val="600"/>
              </a:spcAft>
            </a:pPr>
            <a:r>
              <a:rPr lang="de-DE" sz="1200" dirty="0" smtClean="0"/>
              <a:t>Bekämpfung </a:t>
            </a:r>
            <a:r>
              <a:rPr lang="de-DE" sz="1200" dirty="0"/>
              <a:t>von </a:t>
            </a:r>
            <a:r>
              <a:rPr lang="de-DE" sz="1200" dirty="0" err="1"/>
              <a:t>Antiziganismus</a:t>
            </a:r>
            <a:r>
              <a:rPr lang="de-DE" sz="1200" dirty="0"/>
              <a:t> von EK als </a:t>
            </a:r>
            <a:r>
              <a:rPr lang="de-DE" sz="1200" i="1" dirty="0"/>
              <a:t>promising </a:t>
            </a:r>
            <a:r>
              <a:rPr lang="de-DE" sz="1200" i="1" dirty="0" err="1"/>
              <a:t>policy</a:t>
            </a:r>
            <a:r>
              <a:rPr lang="de-DE" sz="1200" i="1" dirty="0"/>
              <a:t> </a:t>
            </a:r>
            <a:r>
              <a:rPr lang="de-DE" sz="1200" i="1" dirty="0" err="1"/>
              <a:t>learning</a:t>
            </a:r>
            <a:r>
              <a:rPr lang="de-DE" sz="1200" dirty="0"/>
              <a:t> </a:t>
            </a:r>
            <a:r>
              <a:rPr lang="de-DE" sz="1200" dirty="0" smtClean="0"/>
              <a:t>genannt</a:t>
            </a:r>
          </a:p>
          <a:p>
            <a:pPr marL="504000" lvl="2" indent="0">
              <a:lnSpc>
                <a:spcPct val="114000"/>
              </a:lnSpc>
              <a:spcAft>
                <a:spcPts val="600"/>
              </a:spcAft>
              <a:buNone/>
            </a:pPr>
            <a:endParaRPr lang="de-DE" sz="1600" dirty="0"/>
          </a:p>
          <a:p>
            <a:pPr lvl="2">
              <a:lnSpc>
                <a:spcPct val="114000"/>
              </a:lnSpc>
              <a:spcAft>
                <a:spcPts val="600"/>
              </a:spcAft>
            </a:pPr>
            <a:endParaRPr lang="de-DE" sz="1600" dirty="0" smtClean="0"/>
          </a:p>
          <a:p>
            <a:pPr lvl="2">
              <a:lnSpc>
                <a:spcPct val="114000"/>
              </a:lnSpc>
              <a:spcAft>
                <a:spcPts val="600"/>
              </a:spcAft>
            </a:pPr>
            <a:endParaRPr lang="de-DE" sz="1400" dirty="0"/>
          </a:p>
          <a:p>
            <a:pPr lvl="2">
              <a:lnSpc>
                <a:spcPct val="114000"/>
              </a:lnSpc>
              <a:spcAft>
                <a:spcPts val="600"/>
              </a:spcAft>
            </a:pPr>
            <a:endParaRPr lang="de-DE" sz="1400" dirty="0" smtClean="0"/>
          </a:p>
          <a:p>
            <a:pPr>
              <a:lnSpc>
                <a:spcPct val="114000"/>
              </a:lnSpc>
              <a:spcAft>
                <a:spcPts val="600"/>
              </a:spcAft>
            </a:pPr>
            <a:endParaRPr lang="de-DE" sz="1400" dirty="0" smtClean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23. </a:t>
            </a:r>
            <a:r>
              <a:rPr lang="de-AT" dirty="0" smtClean="0"/>
              <a:t>Roma-DPF</a:t>
            </a:r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3</a:t>
            </a:fld>
            <a:endParaRPr lang="de-AT" dirty="0"/>
          </a:p>
        </p:txBody>
      </p:sp>
      <p:sp>
        <p:nvSpPr>
          <p:cNvPr id="7" name="Textfeld 6"/>
          <p:cNvSpPr txBox="1"/>
          <p:nvPr/>
        </p:nvSpPr>
        <p:spPr>
          <a:xfrm>
            <a:off x="44055" y="2301661"/>
            <a:ext cx="2148956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AT" sz="1100" dirty="0" smtClean="0"/>
              <a:t>Begrüßung und Tagesordnung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AT" sz="1100" b="1" dirty="0" smtClean="0"/>
              <a:t>Rückblick </a:t>
            </a:r>
          </a:p>
          <a:p>
            <a:pPr marL="628650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AT" sz="1100" b="1" dirty="0" smtClean="0"/>
              <a:t>EU</a:t>
            </a:r>
          </a:p>
          <a:p>
            <a:pPr marL="628650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AT" sz="1100" dirty="0" smtClean="0"/>
              <a:t>Österreich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AT" sz="1100" dirty="0" smtClean="0"/>
              <a:t>Präsentation der EFS-Projekte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AT" sz="1100" dirty="0" smtClean="0"/>
              <a:t>Ausblick</a:t>
            </a:r>
            <a:endParaRPr lang="de-AT" sz="1100" dirty="0"/>
          </a:p>
        </p:txBody>
      </p:sp>
      <p:cxnSp>
        <p:nvCxnSpPr>
          <p:cNvPr id="8" name="Gerader Verbinder 7"/>
          <p:cNvCxnSpPr/>
          <p:nvPr/>
        </p:nvCxnSpPr>
        <p:spPr>
          <a:xfrm>
            <a:off x="2193011" y="0"/>
            <a:ext cx="0" cy="70207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Grafik 9" descr="Europa Flagge, Co-funded by the European Union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2"/>
          <a:stretch/>
        </p:blipFill>
        <p:spPr bwMode="auto">
          <a:xfrm>
            <a:off x="8013143" y="5549449"/>
            <a:ext cx="774981" cy="74758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111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57959" y="1018801"/>
            <a:ext cx="5860566" cy="759599"/>
          </a:xfrm>
        </p:spPr>
        <p:txBody>
          <a:bodyPr/>
          <a:lstStyle/>
          <a:p>
            <a:pPr algn="ctr"/>
            <a:r>
              <a:rPr lang="de-AT" dirty="0"/>
              <a:t>Rückblick – </a:t>
            </a:r>
            <a:r>
              <a:rPr lang="de-AT" dirty="0" smtClean="0"/>
              <a:t/>
            </a:r>
            <a:br>
              <a:rPr lang="de-AT" dirty="0" smtClean="0"/>
            </a:br>
            <a:r>
              <a:rPr lang="de-AT" dirty="0" smtClean="0"/>
              <a:t>Entwicklungen </a:t>
            </a:r>
            <a:r>
              <a:rPr lang="de-AT" dirty="0"/>
              <a:t>im EU- und nationalen Kontext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929180" y="2177512"/>
            <a:ext cx="5589345" cy="396452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de-DE" sz="2000" dirty="0" smtClean="0"/>
              <a:t>Jüngste Entwicklungen auf </a:t>
            </a:r>
            <a:r>
              <a:rPr lang="de-DE" sz="2000" b="1" dirty="0" smtClean="0"/>
              <a:t>österreichischer</a:t>
            </a:r>
            <a:r>
              <a:rPr lang="de-DE" sz="2000" dirty="0" smtClean="0"/>
              <a:t> Ebene</a:t>
            </a:r>
          </a:p>
          <a:p>
            <a:pPr lvl="2">
              <a:lnSpc>
                <a:spcPct val="150000"/>
              </a:lnSpc>
            </a:pPr>
            <a:r>
              <a:rPr lang="de-DE" dirty="0" smtClean="0"/>
              <a:t>Österreichische EU-Ratspräsidentschaft 2018</a:t>
            </a:r>
          </a:p>
          <a:p>
            <a:pPr lvl="2">
              <a:lnSpc>
                <a:spcPct val="150000"/>
              </a:lnSpc>
            </a:pPr>
            <a:r>
              <a:rPr lang="de-DE" dirty="0" err="1" smtClean="0"/>
              <a:t>Antiziganismus</a:t>
            </a:r>
            <a:r>
              <a:rPr lang="de-DE" dirty="0" smtClean="0"/>
              <a:t>-Konferenz und Follow-</a:t>
            </a:r>
            <a:r>
              <a:rPr lang="de-DE" dirty="0" err="1" smtClean="0"/>
              <a:t>Up</a:t>
            </a:r>
            <a:endParaRPr lang="de-DE" dirty="0" smtClean="0"/>
          </a:p>
          <a:p>
            <a:pPr lvl="2">
              <a:lnSpc>
                <a:spcPct val="150000"/>
              </a:lnSpc>
            </a:pPr>
            <a:r>
              <a:rPr lang="de-DE" dirty="0" smtClean="0"/>
              <a:t>High </a:t>
            </a:r>
            <a:r>
              <a:rPr lang="de-DE" dirty="0" err="1" smtClean="0"/>
              <a:t>level</a:t>
            </a:r>
            <a:r>
              <a:rPr lang="de-DE" dirty="0" smtClean="0"/>
              <a:t> Conference on EU Framework </a:t>
            </a:r>
            <a:r>
              <a:rPr lang="de-DE" dirty="0" err="1" smtClean="0"/>
              <a:t>for</a:t>
            </a:r>
            <a:r>
              <a:rPr lang="de-DE" dirty="0" smtClean="0"/>
              <a:t> National Roma Integration </a:t>
            </a:r>
            <a:r>
              <a:rPr lang="de-DE" dirty="0" err="1" smtClean="0"/>
              <a:t>Strategies</a:t>
            </a:r>
            <a:r>
              <a:rPr lang="de-DE" dirty="0" smtClean="0"/>
              <a:t> der Rumänischen EU Ratspräsidentschaft März 2019</a:t>
            </a:r>
          </a:p>
          <a:p>
            <a:pPr lvl="2">
              <a:lnSpc>
                <a:spcPct val="150000"/>
              </a:lnSpc>
            </a:pPr>
            <a:endParaRPr lang="de-DE" dirty="0" smtClean="0"/>
          </a:p>
          <a:p>
            <a:pPr lvl="2">
              <a:lnSpc>
                <a:spcPct val="150000"/>
              </a:lnSpc>
            </a:pPr>
            <a:endParaRPr lang="de-DE" dirty="0"/>
          </a:p>
          <a:p>
            <a:pPr lvl="2">
              <a:lnSpc>
                <a:spcPct val="150000"/>
              </a:lnSpc>
            </a:pPr>
            <a:endParaRPr lang="de-DE" dirty="0" smtClean="0"/>
          </a:p>
          <a:p>
            <a:pPr lvl="2"/>
            <a:endParaRPr lang="de-DE" sz="1600" dirty="0"/>
          </a:p>
          <a:p>
            <a:pPr lvl="2"/>
            <a:endParaRPr lang="de-DE" sz="1600" dirty="0" smtClean="0"/>
          </a:p>
          <a:p>
            <a:endParaRPr lang="de-DE" sz="1600" dirty="0" smtClean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 dirty="0" smtClean="0"/>
          </a:p>
          <a:p>
            <a:r>
              <a:rPr lang="de-AT" dirty="0" smtClean="0"/>
              <a:t>23</a:t>
            </a:r>
            <a:r>
              <a:rPr lang="de-AT" dirty="0"/>
              <a:t>. Roma-DPF</a:t>
            </a:r>
          </a:p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4</a:t>
            </a:fld>
            <a:endParaRPr lang="de-AT" dirty="0"/>
          </a:p>
        </p:txBody>
      </p:sp>
      <p:sp>
        <p:nvSpPr>
          <p:cNvPr id="7" name="Textfeld 6"/>
          <p:cNvSpPr txBox="1"/>
          <p:nvPr/>
        </p:nvSpPr>
        <p:spPr>
          <a:xfrm>
            <a:off x="44058" y="2301661"/>
            <a:ext cx="2148956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AT" sz="1100" dirty="0" smtClean="0"/>
              <a:t>Begrüßung und Tagesordnung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AT" sz="1100" b="1" dirty="0" smtClean="0"/>
              <a:t>Rückblick </a:t>
            </a:r>
          </a:p>
          <a:p>
            <a:pPr marL="628650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AT" sz="1100" dirty="0" smtClean="0"/>
              <a:t>EU</a:t>
            </a:r>
          </a:p>
          <a:p>
            <a:pPr marL="628650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AT" sz="1100" b="1" dirty="0" smtClean="0"/>
              <a:t>Österreich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AT" sz="1100" dirty="0" smtClean="0"/>
              <a:t>Präsentation der ESF-Projekte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AT" sz="1100" dirty="0" smtClean="0"/>
              <a:t>Ausblick</a:t>
            </a:r>
            <a:endParaRPr lang="de-AT" sz="1100" dirty="0"/>
          </a:p>
        </p:txBody>
      </p:sp>
      <p:cxnSp>
        <p:nvCxnSpPr>
          <p:cNvPr id="8" name="Gerader Verbinder 7"/>
          <p:cNvCxnSpPr/>
          <p:nvPr/>
        </p:nvCxnSpPr>
        <p:spPr>
          <a:xfrm>
            <a:off x="2193014" y="0"/>
            <a:ext cx="0" cy="70207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Grafik 9" descr="Europa Flagge, Co-funded by the European Union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2"/>
          <a:stretch/>
        </p:blipFill>
        <p:spPr bwMode="auto">
          <a:xfrm>
            <a:off x="8013600" y="5551200"/>
            <a:ext cx="774981" cy="74758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5505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03715" y="741270"/>
            <a:ext cx="5860566" cy="567448"/>
          </a:xfrm>
        </p:spPr>
        <p:txBody>
          <a:bodyPr/>
          <a:lstStyle/>
          <a:p>
            <a:pPr algn="ctr"/>
            <a:r>
              <a:rPr lang="de-AT" sz="2800" dirty="0" smtClean="0"/>
              <a:t>Präsentation der ESF – Projekte</a:t>
            </a:r>
            <a:br>
              <a:rPr lang="de-AT" sz="2800" dirty="0" smtClean="0"/>
            </a:br>
            <a:endParaRPr lang="de-AT" sz="28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23. Roma-DPF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5</a:t>
            </a:fld>
            <a:endParaRPr lang="de-AT" dirty="0"/>
          </a:p>
        </p:txBody>
      </p:sp>
      <p:sp>
        <p:nvSpPr>
          <p:cNvPr id="7" name="Textfeld 6"/>
          <p:cNvSpPr txBox="1"/>
          <p:nvPr/>
        </p:nvSpPr>
        <p:spPr>
          <a:xfrm>
            <a:off x="44055" y="2301661"/>
            <a:ext cx="22109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AT" sz="1100" dirty="0" smtClean="0"/>
              <a:t>Begrüßung und Tagesordnung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AT" sz="1100" dirty="0" smtClean="0"/>
              <a:t>Rückblick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AT" sz="1100" b="1" dirty="0" smtClean="0"/>
              <a:t>Präsentation der EFS-Projekte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AT" sz="1100" dirty="0" smtClean="0"/>
              <a:t>Ausblick</a:t>
            </a:r>
            <a:endParaRPr lang="de-AT" sz="1100" dirty="0"/>
          </a:p>
        </p:txBody>
      </p:sp>
      <p:cxnSp>
        <p:nvCxnSpPr>
          <p:cNvPr id="8" name="Gerader Verbinder 7"/>
          <p:cNvCxnSpPr/>
          <p:nvPr/>
        </p:nvCxnSpPr>
        <p:spPr>
          <a:xfrm>
            <a:off x="2193011" y="0"/>
            <a:ext cx="0" cy="70207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929180" y="1379914"/>
            <a:ext cx="5589345" cy="5273788"/>
          </a:xfrm>
        </p:spPr>
        <p:txBody>
          <a:bodyPr/>
          <a:lstStyle/>
          <a:p>
            <a:pPr>
              <a:lnSpc>
                <a:spcPct val="125000"/>
              </a:lnSpc>
              <a:spcBef>
                <a:spcPts val="200"/>
              </a:spcBef>
              <a:spcAft>
                <a:spcPts val="900"/>
              </a:spcAft>
            </a:pPr>
            <a:r>
              <a:rPr lang="de-DE" sz="1200" b="1" dirty="0"/>
              <a:t>TRAJO – Training, Ausbildung, Job und Orientierung | CARITAS Erzdiözese Wien</a:t>
            </a:r>
            <a:br>
              <a:rPr lang="de-DE" sz="1200" b="1" dirty="0"/>
            </a:br>
            <a:r>
              <a:rPr lang="de-DE" sz="1200" dirty="0" err="1"/>
              <a:t>Mag.</a:t>
            </a:r>
            <a:r>
              <a:rPr lang="de-DE" sz="1200" baseline="30000" dirty="0" err="1"/>
              <a:t>a</a:t>
            </a:r>
            <a:r>
              <a:rPr lang="de-DE" sz="1200" dirty="0"/>
              <a:t> Andrea </a:t>
            </a:r>
            <a:r>
              <a:rPr lang="de-DE" sz="1200" dirty="0" err="1"/>
              <a:t>Kunsági</a:t>
            </a:r>
            <a:r>
              <a:rPr lang="de-DE" sz="1200" dirty="0"/>
              <a:t> und </a:t>
            </a:r>
            <a:r>
              <a:rPr lang="de-DE" sz="1200" dirty="0" err="1"/>
              <a:t>Mag.</a:t>
            </a:r>
            <a:r>
              <a:rPr lang="de-DE" sz="1200" baseline="30000" dirty="0" err="1"/>
              <a:t>a</a:t>
            </a:r>
            <a:r>
              <a:rPr lang="de-DE" sz="1200" dirty="0" err="1"/>
              <a:t>Mag.</a:t>
            </a:r>
            <a:r>
              <a:rPr lang="de-DE" sz="1200" baseline="30000" dirty="0" err="1"/>
              <a:t>a</a:t>
            </a:r>
            <a:r>
              <a:rPr lang="de-DE" sz="1200" dirty="0"/>
              <a:t> (FH) Angelika Maier</a:t>
            </a:r>
            <a:endParaRPr lang="de-AT" sz="1200" dirty="0"/>
          </a:p>
          <a:p>
            <a:pPr>
              <a:lnSpc>
                <a:spcPct val="125000"/>
              </a:lnSpc>
              <a:spcBef>
                <a:spcPts val="200"/>
              </a:spcBef>
              <a:spcAft>
                <a:spcPts val="900"/>
              </a:spcAft>
            </a:pPr>
            <a:r>
              <a:rPr lang="de-DE" sz="1200" b="1" dirty="0"/>
              <a:t>ROMBLOG DIGITAL EVOLUTION | romblog.at</a:t>
            </a:r>
            <a:br>
              <a:rPr lang="de-DE" sz="1200" b="1" dirty="0"/>
            </a:br>
            <a:r>
              <a:rPr lang="de-DE" sz="1200" dirty="0"/>
              <a:t>Gilda-Nancy Horvath, Laura </a:t>
            </a:r>
            <a:r>
              <a:rPr lang="de-DE" sz="1200" dirty="0" err="1"/>
              <a:t>Moldovan</a:t>
            </a:r>
            <a:r>
              <a:rPr lang="de-DE" sz="1200" dirty="0"/>
              <a:t>, Verein LOVARA</a:t>
            </a:r>
            <a:endParaRPr lang="de-AT" sz="1200" dirty="0"/>
          </a:p>
          <a:p>
            <a:pPr>
              <a:lnSpc>
                <a:spcPct val="125000"/>
              </a:lnSpc>
              <a:spcBef>
                <a:spcPts val="200"/>
              </a:spcBef>
              <a:spcAft>
                <a:spcPts val="900"/>
              </a:spcAft>
            </a:pPr>
            <a:r>
              <a:rPr lang="de-DE" sz="1200" b="1" dirty="0"/>
              <a:t>ROMA ABC </a:t>
            </a:r>
            <a:r>
              <a:rPr lang="de-DE" sz="1200" b="1" cap="small" dirty="0"/>
              <a:t>| </a:t>
            </a:r>
            <a:r>
              <a:rPr lang="de-DE" sz="1200" b="1" dirty="0" err="1"/>
              <a:t>Itworks</a:t>
            </a:r>
            <a:r>
              <a:rPr lang="de-DE" sz="1200" b="1" dirty="0"/>
              <a:t/>
            </a:r>
            <a:br>
              <a:rPr lang="de-DE" sz="1200" b="1" dirty="0"/>
            </a:br>
            <a:r>
              <a:rPr lang="de-DE" sz="1200" dirty="0"/>
              <a:t>Mag. Arno Nowak und </a:t>
            </a:r>
            <a:r>
              <a:rPr lang="de-DE" sz="1200" dirty="0" err="1"/>
              <a:t>Asiba</a:t>
            </a:r>
            <a:r>
              <a:rPr lang="de-DE" sz="1200" dirty="0"/>
              <a:t> </a:t>
            </a:r>
            <a:r>
              <a:rPr lang="de-DE" sz="1200" dirty="0" err="1"/>
              <a:t>Salioska</a:t>
            </a:r>
            <a:endParaRPr lang="de-AT" sz="1200" dirty="0"/>
          </a:p>
          <a:p>
            <a:pPr>
              <a:lnSpc>
                <a:spcPct val="125000"/>
              </a:lnSpc>
              <a:spcBef>
                <a:spcPts val="200"/>
              </a:spcBef>
              <a:spcAft>
                <a:spcPts val="900"/>
              </a:spcAft>
            </a:pPr>
            <a:r>
              <a:rPr lang="de-DE" sz="1200" b="1" dirty="0"/>
              <a:t>DROM – </a:t>
            </a:r>
            <a:r>
              <a:rPr lang="de-DE" sz="1200" b="1" dirty="0" err="1"/>
              <a:t>Empowerment</a:t>
            </a:r>
            <a:r>
              <a:rPr lang="de-DE" sz="1200" b="1" dirty="0"/>
              <a:t> für Roma | Wiener Volkshochschulen GmbH </a:t>
            </a:r>
            <a:br>
              <a:rPr lang="de-DE" sz="1200" b="1" dirty="0"/>
            </a:br>
            <a:r>
              <a:rPr lang="de-DE" sz="1200" dirty="0" err="1"/>
              <a:t>Mag.</a:t>
            </a:r>
            <a:r>
              <a:rPr lang="de-DE" sz="1200" baseline="30000" dirty="0" err="1"/>
              <a:t>a</a:t>
            </a:r>
            <a:r>
              <a:rPr lang="de-DE" sz="1200" baseline="30000" dirty="0"/>
              <a:t> </a:t>
            </a:r>
            <a:r>
              <a:rPr lang="de-DE" sz="1200" dirty="0"/>
              <a:t>Maria </a:t>
            </a:r>
            <a:r>
              <a:rPr lang="de-DE" sz="1200" dirty="0" err="1"/>
              <a:t>Bruckmüller</a:t>
            </a:r>
            <a:r>
              <a:rPr lang="de-DE" sz="1200" dirty="0"/>
              <a:t> und </a:t>
            </a:r>
            <a:r>
              <a:rPr lang="de-DE" sz="1200" dirty="0" err="1"/>
              <a:t>Mag.</a:t>
            </a:r>
            <a:r>
              <a:rPr lang="de-DE" sz="1200" baseline="30000" dirty="0" err="1"/>
              <a:t>a</a:t>
            </a:r>
            <a:r>
              <a:rPr lang="de-DE" sz="1200" dirty="0"/>
              <a:t> Jennifer Davies</a:t>
            </a:r>
            <a:endParaRPr lang="de-AT" sz="1200" dirty="0"/>
          </a:p>
          <a:p>
            <a:pPr>
              <a:lnSpc>
                <a:spcPct val="125000"/>
              </a:lnSpc>
              <a:spcBef>
                <a:spcPts val="200"/>
              </a:spcBef>
              <a:spcAft>
                <a:spcPts val="900"/>
              </a:spcAft>
            </a:pPr>
            <a:r>
              <a:rPr lang="de-DE" sz="1200" b="1" dirty="0"/>
              <a:t>Ca. 15.30 Uhr 	Pause</a:t>
            </a:r>
            <a:endParaRPr lang="de-AT" sz="1200" dirty="0"/>
          </a:p>
          <a:p>
            <a:pPr>
              <a:lnSpc>
                <a:spcPct val="125000"/>
              </a:lnSpc>
              <a:spcBef>
                <a:spcPts val="200"/>
              </a:spcBef>
              <a:spcAft>
                <a:spcPts val="900"/>
              </a:spcAft>
            </a:pPr>
            <a:r>
              <a:rPr lang="de-DE" sz="1200" b="1" dirty="0"/>
              <a:t>AMARI BUKI | Volkshilfe OÖ FMB GmbH</a:t>
            </a:r>
            <a:br>
              <a:rPr lang="de-DE" sz="1200" b="1" dirty="0"/>
            </a:br>
            <a:r>
              <a:rPr lang="de-DE" sz="1200" dirty="0"/>
              <a:t>Anna Luger-</a:t>
            </a:r>
            <a:r>
              <a:rPr lang="de-DE" sz="1200" dirty="0" err="1"/>
              <a:t>Stoica</a:t>
            </a:r>
            <a:endParaRPr lang="de-AT" sz="1200" dirty="0"/>
          </a:p>
          <a:p>
            <a:pPr>
              <a:lnSpc>
                <a:spcPct val="125000"/>
              </a:lnSpc>
              <a:spcBef>
                <a:spcPts val="200"/>
              </a:spcBef>
              <a:spcAft>
                <a:spcPts val="900"/>
              </a:spcAft>
            </a:pPr>
            <a:r>
              <a:rPr lang="de-DE" sz="1200" b="1" dirty="0"/>
              <a:t>THARA ROMANO SVATO | Volkshilfe Österreich</a:t>
            </a:r>
            <a:br>
              <a:rPr lang="de-DE" sz="1200" b="1" dirty="0"/>
            </a:br>
            <a:r>
              <a:rPr lang="de-DE" sz="1200" dirty="0" err="1"/>
              <a:t>Usnija</a:t>
            </a:r>
            <a:r>
              <a:rPr lang="de-DE" sz="1200" dirty="0"/>
              <a:t> </a:t>
            </a:r>
            <a:r>
              <a:rPr lang="de-DE" sz="1200" dirty="0" err="1"/>
              <a:t>Buligovic</a:t>
            </a:r>
            <a:r>
              <a:rPr lang="de-DE" sz="1200" dirty="0"/>
              <a:t> und Gordana Djordjevic</a:t>
            </a:r>
            <a:endParaRPr lang="de-AT" sz="1200" dirty="0"/>
          </a:p>
          <a:p>
            <a:pPr>
              <a:lnSpc>
                <a:spcPct val="125000"/>
              </a:lnSpc>
              <a:spcBef>
                <a:spcPts val="200"/>
              </a:spcBef>
              <a:spcAft>
                <a:spcPts val="900"/>
              </a:spcAft>
            </a:pPr>
            <a:r>
              <a:rPr lang="de-DE" sz="1200" b="1" dirty="0"/>
              <a:t>KAMBUKE – ARBEITEN | CARITAS Diözese </a:t>
            </a:r>
            <a:r>
              <a:rPr lang="de-DE" sz="1200" b="1" dirty="0" err="1"/>
              <a:t>Seckau</a:t>
            </a:r>
            <a:r>
              <a:rPr lang="de-DE" sz="1200" b="1" dirty="0"/>
              <a:t/>
            </a:r>
            <a:br>
              <a:rPr lang="de-DE" sz="1200" b="1" dirty="0"/>
            </a:br>
            <a:r>
              <a:rPr lang="de-DE" sz="1200" dirty="0" err="1"/>
              <a:t>DSA</a:t>
            </a:r>
            <a:r>
              <a:rPr lang="de-DE" sz="1200" baseline="30000" dirty="0" err="1"/>
              <a:t>in</a:t>
            </a:r>
            <a:r>
              <a:rPr lang="de-DE" sz="1200" dirty="0"/>
              <a:t> Sabine </a:t>
            </a:r>
            <a:r>
              <a:rPr lang="de-DE" sz="1200" dirty="0" err="1"/>
              <a:t>Friesz</a:t>
            </a:r>
            <a:endParaRPr lang="de-AT" sz="1200" dirty="0"/>
          </a:p>
          <a:p>
            <a:pPr>
              <a:lnSpc>
                <a:spcPct val="125000"/>
              </a:lnSpc>
              <a:spcBef>
                <a:spcPts val="200"/>
              </a:spcBef>
              <a:spcAft>
                <a:spcPts val="900"/>
              </a:spcAft>
            </a:pPr>
            <a:r>
              <a:rPr lang="de-DE" sz="1200" b="1" dirty="0"/>
              <a:t>KOMPETENZ / EINZELHANDEL | BFI Wien</a:t>
            </a:r>
            <a:br>
              <a:rPr lang="de-DE" sz="1200" b="1" dirty="0"/>
            </a:br>
            <a:r>
              <a:rPr lang="de-DE" sz="1200" dirty="0" err="1"/>
              <a:t>Mag.</a:t>
            </a:r>
            <a:r>
              <a:rPr lang="de-DE" sz="1200" baseline="30000" dirty="0" err="1"/>
              <a:t>a</a:t>
            </a:r>
            <a:r>
              <a:rPr lang="de-DE" sz="1200" dirty="0"/>
              <a:t> Monika Richter und Zoran Jovanovic</a:t>
            </a:r>
            <a:endParaRPr lang="de-AT" sz="1200" dirty="0"/>
          </a:p>
          <a:p>
            <a:pPr lvl="2">
              <a:lnSpc>
                <a:spcPct val="120000"/>
              </a:lnSpc>
              <a:spcAft>
                <a:spcPts val="600"/>
              </a:spcAft>
            </a:pPr>
            <a:endParaRPr lang="de-DE" sz="1100" dirty="0"/>
          </a:p>
          <a:p>
            <a:pPr lvl="2">
              <a:lnSpc>
                <a:spcPct val="120000"/>
              </a:lnSpc>
              <a:spcAft>
                <a:spcPts val="600"/>
              </a:spcAft>
            </a:pPr>
            <a:endParaRPr lang="de-DE" sz="1100" dirty="0" smtClean="0"/>
          </a:p>
          <a:p>
            <a:pPr lvl="2">
              <a:lnSpc>
                <a:spcPct val="120000"/>
              </a:lnSpc>
              <a:spcAft>
                <a:spcPts val="600"/>
              </a:spcAft>
            </a:pPr>
            <a:endParaRPr lang="de-DE" sz="1050" dirty="0"/>
          </a:p>
          <a:p>
            <a:pPr lvl="2">
              <a:lnSpc>
                <a:spcPct val="120000"/>
              </a:lnSpc>
              <a:spcAft>
                <a:spcPts val="600"/>
              </a:spcAft>
            </a:pPr>
            <a:endParaRPr lang="de-DE" sz="1050" dirty="0" smtClean="0"/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de-DE" sz="1050" dirty="0" smtClean="0"/>
          </a:p>
        </p:txBody>
      </p:sp>
      <p:pic>
        <p:nvPicPr>
          <p:cNvPr id="12" name="Grafik 11" descr="Europa Flagge, Co-funded by the European Union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2"/>
          <a:stretch/>
        </p:blipFill>
        <p:spPr bwMode="auto">
          <a:xfrm>
            <a:off x="8013600" y="5551200"/>
            <a:ext cx="774981" cy="74758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8013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57959" y="1018964"/>
            <a:ext cx="5860566" cy="759599"/>
          </a:xfrm>
        </p:spPr>
        <p:txBody>
          <a:bodyPr/>
          <a:lstStyle/>
          <a:p>
            <a:pPr algn="ctr"/>
            <a:r>
              <a:rPr lang="de-AT" sz="2800" dirty="0" smtClean="0"/>
              <a:t>Ausblick</a:t>
            </a:r>
            <a:endParaRPr lang="de-AT" sz="28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23. Roma-DPF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6</a:t>
            </a:fld>
            <a:endParaRPr lang="de-AT" dirty="0"/>
          </a:p>
        </p:txBody>
      </p:sp>
      <p:sp>
        <p:nvSpPr>
          <p:cNvPr id="7" name="Textfeld 6"/>
          <p:cNvSpPr txBox="1"/>
          <p:nvPr/>
        </p:nvSpPr>
        <p:spPr>
          <a:xfrm>
            <a:off x="44055" y="2301661"/>
            <a:ext cx="21489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AT" sz="1100" dirty="0" smtClean="0"/>
              <a:t>Begrüßung und Tagesordnung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AT" sz="1100" dirty="0" smtClean="0"/>
              <a:t>Rückblick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AT" sz="1100" dirty="0" smtClean="0"/>
              <a:t>Präsentation der EFS-Projekte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AT" sz="1100" b="1" dirty="0" smtClean="0"/>
              <a:t>Ausblick</a:t>
            </a:r>
            <a:endParaRPr lang="de-AT" sz="1100" b="1" dirty="0"/>
          </a:p>
        </p:txBody>
      </p:sp>
      <p:cxnSp>
        <p:nvCxnSpPr>
          <p:cNvPr id="8" name="Gerader Verbinder 7"/>
          <p:cNvCxnSpPr/>
          <p:nvPr/>
        </p:nvCxnSpPr>
        <p:spPr>
          <a:xfrm>
            <a:off x="2193011" y="0"/>
            <a:ext cx="0" cy="70207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929180" y="2177512"/>
            <a:ext cx="5589345" cy="396452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de-DE" sz="2000" dirty="0" smtClean="0"/>
              <a:t>24. Roma Dialogplattform am  19.11.2019</a:t>
            </a:r>
          </a:p>
          <a:p>
            <a:pPr lvl="1">
              <a:lnSpc>
                <a:spcPct val="150000"/>
              </a:lnSpc>
            </a:pPr>
            <a:r>
              <a:rPr lang="de-DE" dirty="0" smtClean="0"/>
              <a:t>„Roma Kinder- und Jugend-</a:t>
            </a:r>
            <a:r>
              <a:rPr lang="de-DE" dirty="0" err="1" smtClean="0"/>
              <a:t>Empowerment</a:t>
            </a:r>
            <a:r>
              <a:rPr lang="de-DE" dirty="0" smtClean="0"/>
              <a:t>“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OSZE Human Dimensions Implementation Meeting, </a:t>
            </a:r>
            <a:r>
              <a:rPr lang="en-US" dirty="0" err="1" smtClean="0"/>
              <a:t>Schwerpunkt</a:t>
            </a:r>
            <a:r>
              <a:rPr lang="en-US" dirty="0"/>
              <a:t> </a:t>
            </a:r>
            <a:r>
              <a:rPr lang="en-US" dirty="0" smtClean="0"/>
              <a:t>Roma und Sinti am 26.9.2019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Workshop </a:t>
            </a:r>
            <a:r>
              <a:rPr lang="en-US" dirty="0"/>
              <a:t>”Strategic workshop on measures for Roma Integration“ am 1. </a:t>
            </a:r>
            <a:r>
              <a:rPr lang="en-US" dirty="0" err="1"/>
              <a:t>Oktober</a:t>
            </a:r>
            <a:r>
              <a:rPr lang="en-US" dirty="0"/>
              <a:t> in </a:t>
            </a:r>
            <a:r>
              <a:rPr lang="en-US" dirty="0" err="1" smtClean="0"/>
              <a:t>Brüssel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err="1" smtClean="0"/>
              <a:t>Treffen</a:t>
            </a:r>
            <a:r>
              <a:rPr lang="en-US" dirty="0" smtClean="0"/>
              <a:t> der </a:t>
            </a:r>
            <a:r>
              <a:rPr lang="en-US" dirty="0" err="1" smtClean="0"/>
              <a:t>Nationalen</a:t>
            </a:r>
            <a:r>
              <a:rPr lang="en-US" dirty="0" smtClean="0"/>
              <a:t> Roma </a:t>
            </a:r>
            <a:r>
              <a:rPr lang="en-US" dirty="0" err="1" smtClean="0"/>
              <a:t>Kontaktstellen</a:t>
            </a:r>
            <a:r>
              <a:rPr lang="en-US" dirty="0" smtClean="0"/>
              <a:t> der EU MS in </a:t>
            </a:r>
            <a:r>
              <a:rPr lang="en-US" dirty="0" err="1" smtClean="0"/>
              <a:t>Brüssel</a:t>
            </a:r>
            <a:r>
              <a:rPr lang="en-US" dirty="0" smtClean="0"/>
              <a:t>, </a:t>
            </a:r>
            <a:r>
              <a:rPr lang="en-US" dirty="0" err="1" smtClean="0"/>
              <a:t>Dez</a:t>
            </a:r>
            <a:r>
              <a:rPr lang="en-US" dirty="0" smtClean="0"/>
              <a:t> 2019</a:t>
            </a:r>
            <a:endParaRPr lang="en-US" dirty="0"/>
          </a:p>
          <a:p>
            <a:pPr>
              <a:lnSpc>
                <a:spcPct val="150000"/>
              </a:lnSpc>
            </a:pPr>
            <a:endParaRPr lang="de-DE" dirty="0" smtClean="0"/>
          </a:p>
          <a:p>
            <a:pPr lvl="1">
              <a:lnSpc>
                <a:spcPct val="150000"/>
              </a:lnSpc>
            </a:pPr>
            <a:endParaRPr lang="de-DE" dirty="0"/>
          </a:p>
          <a:p>
            <a:pPr lvl="1">
              <a:lnSpc>
                <a:spcPct val="150000"/>
              </a:lnSpc>
            </a:pPr>
            <a:endParaRPr lang="de-DE" dirty="0"/>
          </a:p>
          <a:p>
            <a:pPr marL="504000" lvl="2" indent="0">
              <a:lnSpc>
                <a:spcPct val="150000"/>
              </a:lnSpc>
              <a:buNone/>
            </a:pPr>
            <a:endParaRPr lang="de-DE" dirty="0"/>
          </a:p>
          <a:p>
            <a:pPr lvl="2">
              <a:lnSpc>
                <a:spcPct val="150000"/>
              </a:lnSpc>
            </a:pPr>
            <a:endParaRPr lang="de-DE" dirty="0" smtClean="0"/>
          </a:p>
          <a:p>
            <a:pPr lvl="2"/>
            <a:endParaRPr lang="de-DE" sz="1600" dirty="0"/>
          </a:p>
          <a:p>
            <a:pPr lvl="2"/>
            <a:endParaRPr lang="de-DE" sz="1600" dirty="0" smtClean="0"/>
          </a:p>
          <a:p>
            <a:endParaRPr lang="de-DE" sz="1600" dirty="0" smtClean="0"/>
          </a:p>
        </p:txBody>
      </p:sp>
      <p:pic>
        <p:nvPicPr>
          <p:cNvPr id="11" name="Grafik 10" descr="Europa Flagge, Co-funded by the European Union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2"/>
          <a:stretch/>
        </p:blipFill>
        <p:spPr bwMode="auto">
          <a:xfrm>
            <a:off x="8013600" y="5551200"/>
            <a:ext cx="774981" cy="74758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1549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632988" y="2378990"/>
            <a:ext cx="6868192" cy="1403320"/>
          </a:xfrm>
        </p:spPr>
        <p:txBody>
          <a:bodyPr>
            <a:normAutofit/>
          </a:bodyPr>
          <a:lstStyle/>
          <a:p>
            <a:r>
              <a:rPr lang="de-AT" dirty="0" smtClean="0"/>
              <a:t>Danke für Ihre </a:t>
            </a:r>
            <a:br>
              <a:rPr lang="de-AT" dirty="0" smtClean="0"/>
            </a:br>
            <a:r>
              <a:rPr lang="de-AT" dirty="0" smtClean="0"/>
              <a:t>Aufmerksamkeit!</a:t>
            </a:r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pic>
        <p:nvPicPr>
          <p:cNvPr id="5" name="Grafik 4" descr="Europa Flagge, Co-funded by the European Union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2"/>
          <a:stretch/>
        </p:blipFill>
        <p:spPr bwMode="auto">
          <a:xfrm>
            <a:off x="8013600" y="5551200"/>
            <a:ext cx="774981" cy="74758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5918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publik-PPT-4x3">
  <a:themeElements>
    <a:clrScheme name="Republik-AT">
      <a:dk1>
        <a:srgbClr val="000000"/>
      </a:dk1>
      <a:lt1>
        <a:srgbClr val="E6EFF3"/>
      </a:lt1>
      <a:dk2>
        <a:srgbClr val="E6320F"/>
      </a:dk2>
      <a:lt2>
        <a:srgbClr val="FFFFFF"/>
      </a:lt2>
      <a:accent1>
        <a:srgbClr val="CA0237"/>
      </a:accent1>
      <a:accent2>
        <a:srgbClr val="5FB564"/>
      </a:accent2>
      <a:accent3>
        <a:srgbClr val="950F53"/>
      </a:accent3>
      <a:accent4>
        <a:srgbClr val="F59C00"/>
      </a:accent4>
      <a:accent5>
        <a:srgbClr val="3BACBE"/>
      </a:accent5>
      <a:accent6>
        <a:srgbClr val="BCCF00"/>
      </a:accent6>
      <a:hlink>
        <a:srgbClr val="1C1C1C"/>
      </a:hlink>
      <a:folHlink>
        <a:srgbClr val="636362"/>
      </a:folHlink>
    </a:clrScheme>
    <a:fontScheme name="BKA2018-Schriften">
      <a:majorFont>
        <a:latin typeface="Corbel"/>
        <a:ea typeface=""/>
        <a:cs typeface=""/>
      </a:majorFont>
      <a:minorFont>
        <a:latin typeface="Corbe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f:fields xmlns:f="http://schemas.fabasoft.com/folio/2007/fields">
  <f:record>
    <f:field ref="objname" par="" text="KORR_Präsentation_Pfanner_23._Roma_Dialogplattform" edit="true"/>
    <f:field ref="objsubject" par="" text="" edit="true"/>
    <f:field ref="objcreatedby" par="" text="GRUMBACH, Sara, Mag., LLM.oec."/>
    <f:field ref="objcreatedat" par="" date="2019-09-16T14:26:04" text="16.09.2019 14:26:04"/>
    <f:field ref="objchangedby" par="" text="PFANNER, Susanne, Mag. Dr."/>
    <f:field ref="objmodifiedat" par="" date="2019-09-17T10:46:55" text="17.09.2019 10:46:55"/>
    <f:field ref="doc_FSCFOLIO_1_1001_FieldDocumentNumber" par="" text=""/>
    <f:field ref="doc_FSCFOLIO_1_1001_FieldSubject" par="" text="" edit="true"/>
    <f:field ref="FSCFOLIO_1_1001_FieldCurrentUser" par="" text="Mag. Sara GRUMBACH, LLM.oec."/>
    <f:field ref="CCAPRECONFIG_15_1001_Objektname" par="" text="KORR_Präsentation_Pfanner_23._Roma_Dialogplattform" edit="true"/>
    <f:field ref="CCAPRECONFIG_15_1001_Objektname" par="" text="KORR_Präsentation_Pfanner_23._Roma_Dialogplattform" edit="true"/>
    <f:field ref="EIBPRECONFIG_1_1001_FieldEIBAttachments" par="" text=""/>
    <f:field ref="EIBPRECONFIG_1_1001_FieldEIBNextFiles" par="" text=""/>
    <f:field ref="EIBPRECONFIG_1_1001_FieldEIBPreviousFiles" par="" text="BKA-672.685/0024-IV/13/2019"/>
    <f:field ref="EIBPRECONFIG_1_1001_FieldEIBRelatedFiles" par="" text=""/>
    <f:field ref="EIBPRECONFIG_1_1001_FieldEIBCompletedOrdinals" par="" text=""/>
    <f:field ref="EIBPRECONFIG_1_1001_FieldEIBOUAddr" par="" text="Ballhausplatz 2, 1010 Wien"/>
    <f:field ref="EIBPRECONFIG_1_1001_FieldEIBRecipients" par="" text=""/>
    <f:field ref="EIBPRECONFIG_1_1001_FieldEIBSignatures" par="" text=""/>
    <f:field ref="EIBPRECONFIG_1_1001_FieldCCAAddrAbschriftsbemerkung" par="" text=""/>
    <f:field ref="EIBPRECONFIG_1_1001_FieldCCAAddrAdresse" par="" text=""/>
    <f:field ref="EIBPRECONFIG_1_1001_FieldCCAAddrPostalischeAdresse" par="" text=""/>
    <f:field ref="EIBPRECONFIG_1_1001_FieldCCAIncomingSubject" par="" text=""/>
    <f:field ref="EIBPRECONFIG_1_1001_FieldCCAPersonalSubjAddress" par="" text=""/>
    <f:field ref="EIBPRECONFIG_1_1001_FieldCCASubfileSubject" par="" text=""/>
    <f:field ref="EIBPRECONFIG_1_1001_FieldCCASubject" par="" text="EU-Roma, 23. Roma Dialogplattform „Präsentation neue ESF Projekte“  – Vorbereitung, Materialien"/>
    <f:field ref="EIBVFGH_15_1700_FieldPartPlaintiffList" par="" text=""/>
    <f:field ref="EIBVFGH_15_1700_FieldGoesOutToList" par="" text=""/>
  </f:record>
  <f:display par="" text="Allgemein">
    <f:field ref="objname" text="Name"/>
    <f:field ref="objsubject" text="Anmerkungen"/>
    <f:field ref="objcreatedby" text="Erzeugt von"/>
    <f:field ref="objcreatedat" text="Erzeugt am/um"/>
    <f:field ref="objchangedby" text="Letzte Änderung von"/>
    <f:field ref="objmodifiedat" text="Letzte Änderung am/um"/>
    <f:field ref="FSCFOLIO_1_1001_FieldCurrentUser" text="Aktueller Benutzer"/>
    <f:field ref="CCAPRECONFIG_15_1001_Objektname" text="Objektname"/>
    <f:field ref="EIBPRECONFIG_1_1001_FieldEIBAttachments" text="Beilagen"/>
    <f:field ref="EIBPRECONFIG_1_1001_FieldEIBNextFiles" text="Nachzahlen"/>
    <f:field ref="EIBPRECONFIG_1_1001_FieldEIBPreviousFiles" text="Vorzahlen"/>
    <f:field ref="EIBPRECONFIG_1_1001_FieldEIBRelatedFiles" text="Bezugszahlen"/>
    <f:field ref="EIBPRECONFIG_1_1001_FieldEIBCompletedOrdinals" text="Miterledigte Akten"/>
    <f:field ref="EIBPRECONFIG_1_1001_FieldEIBOUAddr" text="Adresse der OE"/>
    <f:field ref="EIBPRECONFIG_1_1001_FieldEIBRecipients" text="Empfänger"/>
    <f:field ref="EIBPRECONFIG_1_1001_FieldEIBSignatures" text="Unterschriften"/>
    <f:field ref="EIBPRECONFIG_1_1001_FieldCCAAddrAbschriftsbemerkung" text="Abschriftsbemerkung"/>
    <f:field ref="EIBPRECONFIG_1_1001_FieldCCAAddrAdresse" text="Adresse"/>
    <f:field ref="EIBPRECONFIG_1_1001_FieldCCAAddrPostalischeAdresse" text="PostalischeAdresse"/>
    <f:field ref="EIBPRECONFIG_1_1001_FieldCCAIncomingSubject" text="EST-Betreff"/>
    <f:field ref="EIBPRECONFIG_1_1001_FieldCCAPersonalSubjAddress" text="Adresse (Namenszahl)"/>
    <f:field ref="EIBPRECONFIG_1_1001_FieldCCASubfileSubject" text="Betreff des Geschäftsstücks"/>
    <f:field ref="EIBPRECONFIG_1_1001_FieldCCASubject" text="Gegenstand"/>
    <f:field ref="EIBVFGH_15_1700_FieldPartPlaintiffList" text="Liste der Antragsteller"/>
    <f:field ref="EIBVFGH_15_1700_FieldGoesOutToList" text="Ergeht an Liste"/>
  </f:display>
  <f:display par="" text="Serienbrief">
    <f:field ref="doc_FSCFOLIO_1_1001_FieldDocumentNumber" text="Dokument Nummer"/>
    <f:field ref="doc_FSCFOLIO_1_1001_FieldSubject" text="Betreff"/>
  </f:display>
</f:fields>
</file>

<file path=customXml/itemProps1.xml><?xml version="1.0" encoding="utf-8"?>
<ds:datastoreItem xmlns:ds="http://schemas.openxmlformats.org/officeDocument/2006/customXml" ds:itemID="{4E8A9591-F074-446B-902F-511FF79C122F}">
  <ds:schemaRefs>
    <ds:schemaRef ds:uri="http://schemas.fabasoft.com/folio/2007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PPT-Bundeskanzleramt-4x3</Template>
  <TotalTime>0</TotalTime>
  <Words>271</Words>
  <Application>Microsoft Office PowerPoint</Application>
  <PresentationFormat>Bildschirmpräsentation (4:3)</PresentationFormat>
  <Paragraphs>85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4" baseType="lpstr">
      <vt:lpstr>Arial</vt:lpstr>
      <vt:lpstr>Calibri</vt:lpstr>
      <vt:lpstr>Corbel</vt:lpstr>
      <vt:lpstr>Courier New</vt:lpstr>
      <vt:lpstr>Symbol</vt:lpstr>
      <vt:lpstr>Wingdings</vt:lpstr>
      <vt:lpstr>Republik-PPT-4x3</vt:lpstr>
      <vt:lpstr>23. Roma Dialogplattform</vt:lpstr>
      <vt:lpstr>Tagesordnung</vt:lpstr>
      <vt:lpstr>Rückblick –  Entwicklungen im EU- und nationalen Kontext</vt:lpstr>
      <vt:lpstr>Rückblick –  Entwicklungen im EU- und nationalen Kontext</vt:lpstr>
      <vt:lpstr>Präsentation der ESF – Projekte </vt:lpstr>
      <vt:lpstr>Ausblick</vt:lpstr>
      <vt:lpstr>Danke für Ihre  Aufmerksamkeit!</vt:lpstr>
    </vt:vector>
  </TitlesOfParts>
  <Company>Bundeskanzleramt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23. Roma Dialogplattform</dc:title>
  <dc:creator>GRUMBACH, Sara</dc:creator>
  <cp:lastModifiedBy>GRUMBACH, Sara</cp:lastModifiedBy>
  <cp:revision>29</cp:revision>
  <cp:lastPrinted>2019-09-17T10:42:48Z</cp:lastPrinted>
  <dcterms:created xsi:type="dcterms:W3CDTF">2019-09-12T07:47:27Z</dcterms:created>
  <dcterms:modified xsi:type="dcterms:W3CDTF">2019-09-18T11:06:42Z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FSC#EIBPRECONFIG@1.1001:EIBInternalApprovedAt">
    <vt:lpwstr/>
  </property>
  <property fmtid="{D5CDD505-2E9C-101B-9397-08002B2CF9AE}" pid="3" name="FSC#EIBPRECONFIG@1.1001:EIBInternalApprovedBy">
    <vt:lpwstr/>
  </property>
  <property fmtid="{D5CDD505-2E9C-101B-9397-08002B2CF9AE}" pid="4" name="FSC#EIBPRECONFIG@1.1001:EIBInternalApprovedByPostTitle">
    <vt:lpwstr/>
  </property>
  <property fmtid="{D5CDD505-2E9C-101B-9397-08002B2CF9AE}" pid="5" name="FSC#EIBPRECONFIG@1.1001:EIBSettlementApprovedBy">
    <vt:lpwstr/>
  </property>
  <property fmtid="{D5CDD505-2E9C-101B-9397-08002B2CF9AE}" pid="6" name="FSC#EIBPRECONFIG@1.1001:EIBSettlementApprovedByPostTitle">
    <vt:lpwstr/>
  </property>
  <property fmtid="{D5CDD505-2E9C-101B-9397-08002B2CF9AE}" pid="7" name="FSC#EIBPRECONFIG@1.1001:EIBApprovedAt">
    <vt:lpwstr/>
  </property>
  <property fmtid="{D5CDD505-2E9C-101B-9397-08002B2CF9AE}" pid="8" name="FSC#EIBPRECONFIG@1.1001:EIBApprovedBy">
    <vt:lpwstr/>
  </property>
  <property fmtid="{D5CDD505-2E9C-101B-9397-08002B2CF9AE}" pid="9" name="FSC#EIBPRECONFIG@1.1001:EIBApprovedBySubst">
    <vt:lpwstr/>
  </property>
  <property fmtid="{D5CDD505-2E9C-101B-9397-08002B2CF9AE}" pid="10" name="FSC#EIBPRECONFIG@1.1001:EIBApprovedByTitle">
    <vt:lpwstr/>
  </property>
  <property fmtid="{D5CDD505-2E9C-101B-9397-08002B2CF9AE}" pid="11" name="FSC#EIBPRECONFIG@1.1001:EIBApprovedByPostTitle">
    <vt:lpwstr/>
  </property>
  <property fmtid="{D5CDD505-2E9C-101B-9397-08002B2CF9AE}" pid="12" name="FSC#EIBPRECONFIG@1.1001:EIBDepartment">
    <vt:lpwstr>BKA - IV/13 (Volksgruppenangelegenheiten)</vt:lpwstr>
  </property>
  <property fmtid="{D5CDD505-2E9C-101B-9397-08002B2CF9AE}" pid="13" name="FSC#EIBPRECONFIG@1.1001:EIBDispatchedBy">
    <vt:lpwstr/>
  </property>
  <property fmtid="{D5CDD505-2E9C-101B-9397-08002B2CF9AE}" pid="14" name="FSC#EIBPRECONFIG@1.1001:EIBDispatchedByPostTitle">
    <vt:lpwstr/>
  </property>
  <property fmtid="{D5CDD505-2E9C-101B-9397-08002B2CF9AE}" pid="15" name="FSC#EIBPRECONFIG@1.1001:ExtRefInc">
    <vt:lpwstr/>
  </property>
  <property fmtid="{D5CDD505-2E9C-101B-9397-08002B2CF9AE}" pid="16" name="FSC#EIBPRECONFIG@1.1001:IncomingAddrdate">
    <vt:lpwstr/>
  </property>
  <property fmtid="{D5CDD505-2E9C-101B-9397-08002B2CF9AE}" pid="17" name="FSC#EIBPRECONFIG@1.1001:IncomingDelivery">
    <vt:lpwstr/>
  </property>
  <property fmtid="{D5CDD505-2E9C-101B-9397-08002B2CF9AE}" pid="18" name="FSC#EIBPRECONFIG@1.1001:OwnerEmail">
    <vt:lpwstr>Sara.GRUMBACH@bka.gv.at</vt:lpwstr>
  </property>
  <property fmtid="{D5CDD505-2E9C-101B-9397-08002B2CF9AE}" pid="19" name="FSC#EIBPRECONFIG@1.1001:OUEmail">
    <vt:lpwstr>volksgruppen@bka.gv.at</vt:lpwstr>
  </property>
  <property fmtid="{D5CDD505-2E9C-101B-9397-08002B2CF9AE}" pid="20" name="FSC#EIBPRECONFIG@1.1001:OwnerGender">
    <vt:lpwstr>Weiblich</vt:lpwstr>
  </property>
  <property fmtid="{D5CDD505-2E9C-101B-9397-08002B2CF9AE}" pid="21" name="FSC#EIBPRECONFIG@1.1001:Priority">
    <vt:lpwstr>Nein</vt:lpwstr>
  </property>
  <property fmtid="{D5CDD505-2E9C-101B-9397-08002B2CF9AE}" pid="22" name="FSC#EIBPRECONFIG@1.1001:PreviousFiles">
    <vt:lpwstr>BKA-672.685/0024-IV/13/2019</vt:lpwstr>
  </property>
  <property fmtid="{D5CDD505-2E9C-101B-9397-08002B2CF9AE}" pid="23" name="FSC#EIBPRECONFIG@1.1001:NextFiles">
    <vt:lpwstr/>
  </property>
  <property fmtid="{D5CDD505-2E9C-101B-9397-08002B2CF9AE}" pid="24" name="FSC#EIBPRECONFIG@1.1001:RelatedFiles">
    <vt:lpwstr/>
  </property>
  <property fmtid="{D5CDD505-2E9C-101B-9397-08002B2CF9AE}" pid="25" name="FSC#EIBPRECONFIG@1.1001:CompletedOrdinals">
    <vt:lpwstr/>
  </property>
  <property fmtid="{D5CDD505-2E9C-101B-9397-08002B2CF9AE}" pid="26" name="FSC#EIBPRECONFIG@1.1001:NrAttachments">
    <vt:lpwstr/>
  </property>
  <property fmtid="{D5CDD505-2E9C-101B-9397-08002B2CF9AE}" pid="27" name="FSC#EIBPRECONFIG@1.1001:Attachments">
    <vt:lpwstr/>
  </property>
  <property fmtid="{D5CDD505-2E9C-101B-9397-08002B2CF9AE}" pid="28" name="FSC#EIBPRECONFIG@1.1001:SubjectArea">
    <vt:lpwstr>EU Roma</vt:lpwstr>
  </property>
  <property fmtid="{D5CDD505-2E9C-101B-9397-08002B2CF9AE}" pid="29" name="FSC#EIBPRECONFIG@1.1001:Recipients">
    <vt:lpwstr/>
  </property>
  <property fmtid="{D5CDD505-2E9C-101B-9397-08002B2CF9AE}" pid="30" name="FSC#EIBPRECONFIG@1.1001:Classified">
    <vt:lpwstr/>
  </property>
  <property fmtid="{D5CDD505-2E9C-101B-9397-08002B2CF9AE}" pid="31" name="FSC#EIBPRECONFIG@1.1001:Deadline">
    <vt:lpwstr/>
  </property>
  <property fmtid="{D5CDD505-2E9C-101B-9397-08002B2CF9AE}" pid="32" name="FSC#EIBPRECONFIG@1.1001:SettlementSubj">
    <vt:lpwstr/>
  </property>
  <property fmtid="{D5CDD505-2E9C-101B-9397-08002B2CF9AE}" pid="33" name="FSC#EIBPRECONFIG@1.1001:OUAddr">
    <vt:lpwstr>Ballhausplatz 2, 1010 Wien</vt:lpwstr>
  </property>
  <property fmtid="{D5CDD505-2E9C-101B-9397-08002B2CF9AE}" pid="34" name="FSC#EIBPRECONFIG@1.1001:OUDescr">
    <vt:lpwstr/>
  </property>
  <property fmtid="{D5CDD505-2E9C-101B-9397-08002B2CF9AE}" pid="35" name="FSC#EIBPRECONFIG@1.1001:Signatures">
    <vt:lpwstr/>
  </property>
  <property fmtid="{D5CDD505-2E9C-101B-9397-08002B2CF9AE}" pid="36" name="FSC#EIBPRECONFIG@1.1001:currentuser">
    <vt:lpwstr>COO.3000.100.1.615562</vt:lpwstr>
  </property>
  <property fmtid="{D5CDD505-2E9C-101B-9397-08002B2CF9AE}" pid="37" name="FSC#EIBPRECONFIG@1.1001:currentuserrolegroup">
    <vt:lpwstr>COO.3000.100.1.570809</vt:lpwstr>
  </property>
  <property fmtid="{D5CDD505-2E9C-101B-9397-08002B2CF9AE}" pid="38" name="FSC#EIBPRECONFIG@1.1001:currentuserroleposition">
    <vt:lpwstr>COO.1.1001.1.4328</vt:lpwstr>
  </property>
  <property fmtid="{D5CDD505-2E9C-101B-9397-08002B2CF9AE}" pid="39" name="FSC#EIBPRECONFIG@1.1001:currentuserroot">
    <vt:lpwstr>COO.3000.101.27.3148854</vt:lpwstr>
  </property>
  <property fmtid="{D5CDD505-2E9C-101B-9397-08002B2CF9AE}" pid="40" name="FSC#EIBPRECONFIG@1.1001:toplevelobject">
    <vt:lpwstr>COO.3000.101.25.7129240</vt:lpwstr>
  </property>
  <property fmtid="{D5CDD505-2E9C-101B-9397-08002B2CF9AE}" pid="41" name="FSC#EIBPRECONFIG@1.1001:objchangedby">
    <vt:lpwstr>Mag. Dr. Susanne PFANNER</vt:lpwstr>
  </property>
  <property fmtid="{D5CDD505-2E9C-101B-9397-08002B2CF9AE}" pid="42" name="FSC#EIBPRECONFIG@1.1001:objchangedbyPostTitle">
    <vt:lpwstr/>
  </property>
  <property fmtid="{D5CDD505-2E9C-101B-9397-08002B2CF9AE}" pid="43" name="FSC#EIBPRECONFIG@1.1001:objchangedat">
    <vt:lpwstr>17.09.2019</vt:lpwstr>
  </property>
  <property fmtid="{D5CDD505-2E9C-101B-9397-08002B2CF9AE}" pid="44" name="FSC#EIBPRECONFIG@1.1001:objname">
    <vt:lpwstr>KORR_Präsentation_Pfanner_23._Roma_Dialogplattform</vt:lpwstr>
  </property>
  <property fmtid="{D5CDD505-2E9C-101B-9397-08002B2CF9AE}" pid="45" name="FSC#EIBPRECONFIG@1.1001:EIBProcessResponsiblePhone">
    <vt:lpwstr/>
  </property>
  <property fmtid="{D5CDD505-2E9C-101B-9397-08002B2CF9AE}" pid="46" name="FSC#EIBPRECONFIG@1.1001:EIBProcessResponsibleMail">
    <vt:lpwstr/>
  </property>
  <property fmtid="{D5CDD505-2E9C-101B-9397-08002B2CF9AE}" pid="47" name="FSC#EIBPRECONFIG@1.1001:EIBProcessResponsibleFax">
    <vt:lpwstr/>
  </property>
  <property fmtid="{D5CDD505-2E9C-101B-9397-08002B2CF9AE}" pid="48" name="FSC#EIBPRECONFIG@1.1001:EIBProcessResponsiblePostTitle">
    <vt:lpwstr/>
  </property>
  <property fmtid="{D5CDD505-2E9C-101B-9397-08002B2CF9AE}" pid="49" name="FSC#EIBPRECONFIG@1.1001:EIBProcessResponsible">
    <vt:lpwstr/>
  </property>
  <property fmtid="{D5CDD505-2E9C-101B-9397-08002B2CF9AE}" pid="50" name="FSC#EIBPRECONFIG@1.1001:OwnerPostTitle">
    <vt:lpwstr>LLM.oec.</vt:lpwstr>
  </property>
  <property fmtid="{D5CDD505-2E9C-101B-9397-08002B2CF9AE}" pid="51" name="FSC#EIBPRECONFIG@1.1001:IsFileAttachment">
    <vt:lpwstr>Ja</vt:lpwstr>
  </property>
  <property fmtid="{D5CDD505-2E9C-101B-9397-08002B2CF9AE}" pid="52" name="FSC#COOELAK@1.1001:Subject">
    <vt:lpwstr>EU-Roma, 23. Roma Dialogplattform „Präsentation neue ESF Projekte“  – Vorbereitung, Materialien</vt:lpwstr>
  </property>
  <property fmtid="{D5CDD505-2E9C-101B-9397-08002B2CF9AE}" pid="53" name="FSC#COOELAK@1.1001:FileReference">
    <vt:lpwstr>BKA-672.685/0036-IV/13/2019</vt:lpwstr>
  </property>
  <property fmtid="{D5CDD505-2E9C-101B-9397-08002B2CF9AE}" pid="54" name="FSC#COOELAK@1.1001:FileRefYear">
    <vt:lpwstr>2019</vt:lpwstr>
  </property>
  <property fmtid="{D5CDD505-2E9C-101B-9397-08002B2CF9AE}" pid="55" name="FSC#COOELAK@1.1001:FileRefOrdinal">
    <vt:lpwstr>36</vt:lpwstr>
  </property>
  <property fmtid="{D5CDD505-2E9C-101B-9397-08002B2CF9AE}" pid="56" name="FSC#COOELAK@1.1001:FileRefOU">
    <vt:lpwstr>IV/13</vt:lpwstr>
  </property>
  <property fmtid="{D5CDD505-2E9C-101B-9397-08002B2CF9AE}" pid="57" name="FSC#COOELAK@1.1001:Organization">
    <vt:lpwstr/>
  </property>
  <property fmtid="{D5CDD505-2E9C-101B-9397-08002B2CF9AE}" pid="58" name="FSC#COOELAK@1.1001:Owner">
    <vt:lpwstr>Mag. Sara GRUMBACH, LLM.oec.</vt:lpwstr>
  </property>
  <property fmtid="{D5CDD505-2E9C-101B-9397-08002B2CF9AE}" pid="59" name="FSC#COOELAK@1.1001:OwnerExtension">
    <vt:lpwstr>20</vt:lpwstr>
  </property>
  <property fmtid="{D5CDD505-2E9C-101B-9397-08002B2CF9AE}" pid="60" name="FSC#COOELAK@1.1001:OwnerFaxExtension">
    <vt:lpwstr/>
  </property>
  <property fmtid="{D5CDD505-2E9C-101B-9397-08002B2CF9AE}" pid="61" name="FSC#COOELAK@1.1001:DispatchedBy">
    <vt:lpwstr/>
  </property>
  <property fmtid="{D5CDD505-2E9C-101B-9397-08002B2CF9AE}" pid="62" name="FSC#COOELAK@1.1001:DispatchedAt">
    <vt:lpwstr/>
  </property>
  <property fmtid="{D5CDD505-2E9C-101B-9397-08002B2CF9AE}" pid="63" name="FSC#COOELAK@1.1001:ApprovedBy">
    <vt:lpwstr/>
  </property>
  <property fmtid="{D5CDD505-2E9C-101B-9397-08002B2CF9AE}" pid="64" name="FSC#COOELAK@1.1001:ApprovedAt">
    <vt:lpwstr/>
  </property>
  <property fmtid="{D5CDD505-2E9C-101B-9397-08002B2CF9AE}" pid="65" name="FSC#COOELAK@1.1001:Department">
    <vt:lpwstr>BKA - IV/13 (Volksgruppenangelegenheiten)</vt:lpwstr>
  </property>
  <property fmtid="{D5CDD505-2E9C-101B-9397-08002B2CF9AE}" pid="66" name="FSC#COOELAK@1.1001:CreatedAt">
    <vt:lpwstr>16.09.2019</vt:lpwstr>
  </property>
  <property fmtid="{D5CDD505-2E9C-101B-9397-08002B2CF9AE}" pid="67" name="FSC#COOELAK@1.1001:OU">
    <vt:lpwstr>BKA - IV/13 (Volksgruppenangelegenheiten)</vt:lpwstr>
  </property>
  <property fmtid="{D5CDD505-2E9C-101B-9397-08002B2CF9AE}" pid="68" name="FSC#COOELAK@1.1001:Priority">
    <vt:lpwstr> ()</vt:lpwstr>
  </property>
  <property fmtid="{D5CDD505-2E9C-101B-9397-08002B2CF9AE}" pid="69" name="FSC#COOELAK@1.1001:ObjBarCode">
    <vt:lpwstr>*COO.3000.101.32.4915313*</vt:lpwstr>
  </property>
  <property fmtid="{D5CDD505-2E9C-101B-9397-08002B2CF9AE}" pid="70" name="FSC#COOELAK@1.1001:RefBarCode">
    <vt:lpwstr/>
  </property>
  <property fmtid="{D5CDD505-2E9C-101B-9397-08002B2CF9AE}" pid="71" name="FSC#COOELAK@1.1001:FileRefBarCode">
    <vt:lpwstr>*BKA-672.685/0036-IV/13/2019*</vt:lpwstr>
  </property>
  <property fmtid="{D5CDD505-2E9C-101B-9397-08002B2CF9AE}" pid="72" name="FSC#COOELAK@1.1001:ExternalRef">
    <vt:lpwstr/>
  </property>
  <property fmtid="{D5CDD505-2E9C-101B-9397-08002B2CF9AE}" pid="73" name="FSC#COOELAK@1.1001:IncomingNumber">
    <vt:lpwstr/>
  </property>
  <property fmtid="{D5CDD505-2E9C-101B-9397-08002B2CF9AE}" pid="74" name="FSC#COOELAK@1.1001:IncomingSubject">
    <vt:lpwstr/>
  </property>
  <property fmtid="{D5CDD505-2E9C-101B-9397-08002B2CF9AE}" pid="75" name="FSC#COOELAK@1.1001:ProcessResponsible">
    <vt:lpwstr/>
  </property>
  <property fmtid="{D5CDD505-2E9C-101B-9397-08002B2CF9AE}" pid="76" name="FSC#COOELAK@1.1001:ProcessResponsiblePhone">
    <vt:lpwstr/>
  </property>
  <property fmtid="{D5CDD505-2E9C-101B-9397-08002B2CF9AE}" pid="77" name="FSC#COOELAK@1.1001:ProcessResponsibleMail">
    <vt:lpwstr/>
  </property>
  <property fmtid="{D5CDD505-2E9C-101B-9397-08002B2CF9AE}" pid="78" name="FSC#COOELAK@1.1001:ProcessResponsibleFax">
    <vt:lpwstr/>
  </property>
  <property fmtid="{D5CDD505-2E9C-101B-9397-08002B2CF9AE}" pid="79" name="FSC#COOELAK@1.1001:ApproverFirstName">
    <vt:lpwstr/>
  </property>
  <property fmtid="{D5CDD505-2E9C-101B-9397-08002B2CF9AE}" pid="80" name="FSC#COOELAK@1.1001:ApproverSurName">
    <vt:lpwstr/>
  </property>
  <property fmtid="{D5CDD505-2E9C-101B-9397-08002B2CF9AE}" pid="81" name="FSC#COOELAK@1.1001:ApproverTitle">
    <vt:lpwstr/>
  </property>
  <property fmtid="{D5CDD505-2E9C-101B-9397-08002B2CF9AE}" pid="82" name="FSC#COOELAK@1.1001:ExternalDate">
    <vt:lpwstr/>
  </property>
  <property fmtid="{D5CDD505-2E9C-101B-9397-08002B2CF9AE}" pid="83" name="FSC#COOELAK@1.1001:SettlementApprovedAt">
    <vt:lpwstr/>
  </property>
  <property fmtid="{D5CDD505-2E9C-101B-9397-08002B2CF9AE}" pid="84" name="FSC#COOELAK@1.1001:BaseNumber">
    <vt:lpwstr>672.685</vt:lpwstr>
  </property>
  <property fmtid="{D5CDD505-2E9C-101B-9397-08002B2CF9AE}" pid="85" name="FSC#COOELAK@1.1001:CurrentUserRolePos">
    <vt:lpwstr>Sachbearbeiter/in</vt:lpwstr>
  </property>
  <property fmtid="{D5CDD505-2E9C-101B-9397-08002B2CF9AE}" pid="86" name="FSC#COOELAK@1.1001:CurrentUserEmail">
    <vt:lpwstr>Sara.GRUMBACH@bka.gv.at</vt:lpwstr>
  </property>
  <property fmtid="{D5CDD505-2E9C-101B-9397-08002B2CF9AE}" pid="87" name="FSC#ELAKGOV@1.1001:PersonalSubjGender">
    <vt:lpwstr/>
  </property>
  <property fmtid="{D5CDD505-2E9C-101B-9397-08002B2CF9AE}" pid="88" name="FSC#ELAKGOV@1.1001:PersonalSubjFirstName">
    <vt:lpwstr/>
  </property>
  <property fmtid="{D5CDD505-2E9C-101B-9397-08002B2CF9AE}" pid="89" name="FSC#ELAKGOV@1.1001:PersonalSubjSurName">
    <vt:lpwstr/>
  </property>
  <property fmtid="{D5CDD505-2E9C-101B-9397-08002B2CF9AE}" pid="90" name="FSC#ELAKGOV@1.1001:PersonalSubjSalutation">
    <vt:lpwstr/>
  </property>
  <property fmtid="{D5CDD505-2E9C-101B-9397-08002B2CF9AE}" pid="91" name="FSC#ELAKGOV@1.1001:PersonalSubjAddress">
    <vt:lpwstr/>
  </property>
  <property fmtid="{D5CDD505-2E9C-101B-9397-08002B2CF9AE}" pid="92" name="FSC#ATSTATECFG@1.1001:Office">
    <vt:lpwstr/>
  </property>
  <property fmtid="{D5CDD505-2E9C-101B-9397-08002B2CF9AE}" pid="93" name="FSC#ATSTATECFG@1.1001:Agent">
    <vt:lpwstr/>
  </property>
  <property fmtid="{D5CDD505-2E9C-101B-9397-08002B2CF9AE}" pid="94" name="FSC#ATSTATECFG@1.1001:AgentPhone">
    <vt:lpwstr/>
  </property>
  <property fmtid="{D5CDD505-2E9C-101B-9397-08002B2CF9AE}" pid="95" name="FSC#ATSTATECFG@1.1001:DepartmentFax">
    <vt:lpwstr/>
  </property>
  <property fmtid="{D5CDD505-2E9C-101B-9397-08002B2CF9AE}" pid="96" name="FSC#ATSTATECFG@1.1001:DepartmentEmail">
    <vt:lpwstr/>
  </property>
  <property fmtid="{D5CDD505-2E9C-101B-9397-08002B2CF9AE}" pid="97" name="FSC#ATSTATECFG@1.1001:SubfileDate">
    <vt:lpwstr/>
  </property>
  <property fmtid="{D5CDD505-2E9C-101B-9397-08002B2CF9AE}" pid="98" name="FSC#ATSTATECFG@1.1001:SubfileSubject">
    <vt:lpwstr/>
  </property>
  <property fmtid="{D5CDD505-2E9C-101B-9397-08002B2CF9AE}" pid="99" name="FSC#ATSTATECFG@1.1001:DepartmentZipCode">
    <vt:lpwstr/>
  </property>
  <property fmtid="{D5CDD505-2E9C-101B-9397-08002B2CF9AE}" pid="100" name="FSC#ATSTATECFG@1.1001:DepartmentCountry">
    <vt:lpwstr/>
  </property>
  <property fmtid="{D5CDD505-2E9C-101B-9397-08002B2CF9AE}" pid="101" name="FSC#ATSTATECFG@1.1001:DepartmentCity">
    <vt:lpwstr/>
  </property>
  <property fmtid="{D5CDD505-2E9C-101B-9397-08002B2CF9AE}" pid="102" name="FSC#ATSTATECFG@1.1001:DepartmentStreet">
    <vt:lpwstr/>
  </property>
  <property fmtid="{D5CDD505-2E9C-101B-9397-08002B2CF9AE}" pid="103" name="FSC#ATSTATECFG@1.1001:DepartmentDVR">
    <vt:lpwstr/>
  </property>
  <property fmtid="{D5CDD505-2E9C-101B-9397-08002B2CF9AE}" pid="104" name="FSC#ATSTATECFG@1.1001:DepartmentUID">
    <vt:lpwstr/>
  </property>
  <property fmtid="{D5CDD505-2E9C-101B-9397-08002B2CF9AE}" pid="105" name="FSC#ATSTATECFG@1.1001:SubfileReference">
    <vt:lpwstr/>
  </property>
  <property fmtid="{D5CDD505-2E9C-101B-9397-08002B2CF9AE}" pid="106" name="FSC#ATSTATECFG@1.1001:Clause">
    <vt:lpwstr/>
  </property>
  <property fmtid="{D5CDD505-2E9C-101B-9397-08002B2CF9AE}" pid="107" name="FSC#ATSTATECFG@1.1001:ApprovedSignature">
    <vt:lpwstr/>
  </property>
  <property fmtid="{D5CDD505-2E9C-101B-9397-08002B2CF9AE}" pid="108" name="FSC#ATSTATECFG@1.1001:BankAccount">
    <vt:lpwstr/>
  </property>
  <property fmtid="{D5CDD505-2E9C-101B-9397-08002B2CF9AE}" pid="109" name="FSC#ATSTATECFG@1.1001:BankAccountOwner">
    <vt:lpwstr/>
  </property>
  <property fmtid="{D5CDD505-2E9C-101B-9397-08002B2CF9AE}" pid="110" name="FSC#ATSTATECFG@1.1001:BankInstitute">
    <vt:lpwstr/>
  </property>
  <property fmtid="{D5CDD505-2E9C-101B-9397-08002B2CF9AE}" pid="111" name="FSC#ATSTATECFG@1.1001:BankAccountID">
    <vt:lpwstr/>
  </property>
  <property fmtid="{D5CDD505-2E9C-101B-9397-08002B2CF9AE}" pid="112" name="FSC#ATSTATECFG@1.1001:BankAccountIBAN">
    <vt:lpwstr/>
  </property>
  <property fmtid="{D5CDD505-2E9C-101B-9397-08002B2CF9AE}" pid="113" name="FSC#ATSTATECFG@1.1001:BankAccountBIC">
    <vt:lpwstr/>
  </property>
  <property fmtid="{D5CDD505-2E9C-101B-9397-08002B2CF9AE}" pid="114" name="FSC#ATSTATECFG@1.1001:BankName">
    <vt:lpwstr/>
  </property>
  <property fmtid="{D5CDD505-2E9C-101B-9397-08002B2CF9AE}" pid="115" name="FSC#COOELAK@1.1001:ObjectAddressees">
    <vt:lpwstr/>
  </property>
  <property fmtid="{D5CDD505-2E9C-101B-9397-08002B2CF9AE}" pid="116" name="FSC#COOELAK@1.1001:replyreference">
    <vt:lpwstr/>
  </property>
  <property fmtid="{D5CDD505-2E9C-101B-9397-08002B2CF9AE}" pid="117" name="FSC#ATPRECONFIG@1.1001:ChargePreview">
    <vt:lpwstr/>
  </property>
  <property fmtid="{D5CDD505-2E9C-101B-9397-08002B2CF9AE}" pid="118" name="FSC#ATSTATECFG@1.1001:ExternalFile">
    <vt:lpwstr/>
  </property>
  <property fmtid="{D5CDD505-2E9C-101B-9397-08002B2CF9AE}" pid="119" name="FSC#COOSYSTEM@1.1:Container">
    <vt:lpwstr>COO.3000.101.32.4915313</vt:lpwstr>
  </property>
  <property fmtid="{D5CDD505-2E9C-101B-9397-08002B2CF9AE}" pid="120" name="FSC#FSCFOLIO@1.1001:docpropproject">
    <vt:lpwstr/>
  </property>
</Properties>
</file>