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heme/theme2.xml" ContentType="application/vnd.openxmlformats-officedocument.them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heme/theme3.xml" ContentType="application/vnd.openxmlformats-officedocument.them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1.xml" ContentType="application/vnd.openxmlformats-officedocument.presentationml.notesSl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2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3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4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5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notesSlides/notesSlide6.xml" ContentType="application/vnd.openxmlformats-officedocument.presentationml.notesSlide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7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2"/>
  </p:sldMasterIdLst>
  <p:notesMasterIdLst>
    <p:notesMasterId r:id="rId11"/>
  </p:notesMasterIdLst>
  <p:handoutMasterIdLst>
    <p:handoutMasterId r:id="rId12"/>
  </p:handoutMasterIdLst>
  <p:sldIdLst>
    <p:sldId id="292" r:id="rId3"/>
    <p:sldId id="359" r:id="rId4"/>
    <p:sldId id="434" r:id="rId5"/>
    <p:sldId id="438" r:id="rId6"/>
    <p:sldId id="433" r:id="rId7"/>
    <p:sldId id="436" r:id="rId8"/>
    <p:sldId id="437" r:id="rId9"/>
    <p:sldId id="428" r:id="rId10"/>
  </p:sldIdLst>
  <p:sldSz cx="12192000" cy="6858000"/>
  <p:notesSz cx="6858000" cy="9144000"/>
  <p:custDataLst>
    <p:tags r:id="rId13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420C155A-6188-49AA-82E6-6BD2D9CAACFB}">
          <p14:sldIdLst>
            <p14:sldId id="292"/>
            <p14:sldId id="359"/>
            <p14:sldId id="434"/>
            <p14:sldId id="438"/>
            <p14:sldId id="433"/>
            <p14:sldId id="436"/>
            <p14:sldId id="437"/>
            <p14:sldId id="428"/>
          </p14:sldIdLst>
        </p14:section>
        <p14:section name="Grundlegendes" id="{80D0AAE1-6788-4D2C-A74E-EBB5F11014B1}">
          <p14:sldIdLst/>
        </p14:section>
        <p14:section name="Musterfolien" id="{8641038C-2BEA-4338-B4E5-57467FD1E568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.erlfelder@ic.at" initials="j" lastIdx="1" clrIdx="0">
    <p:extLst>
      <p:ext uri="{19B8F6BF-5375-455C-9EA6-DF929625EA0E}">
        <p15:presenceInfo xmlns:p15="http://schemas.microsoft.com/office/powerpoint/2012/main" userId="d08ccb3033cd5862" providerId="Windows Live"/>
      </p:ext>
    </p:extLst>
  </p:cmAuthor>
  <p:cmAuthor id="2" name="Christina Drimmel" initials="CD" lastIdx="6" clrIdx="1">
    <p:extLst>
      <p:ext uri="{19B8F6BF-5375-455C-9EA6-DF929625EA0E}">
        <p15:presenceInfo xmlns:p15="http://schemas.microsoft.com/office/powerpoint/2012/main" userId="Christina Drimme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DB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20" d="100"/>
          <a:sy n="120" d="100"/>
        </p:scale>
        <p:origin x="1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3" d="100"/>
          <a:sy n="93" d="100"/>
        </p:scale>
        <p:origin x="269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heme" Target="../theme/theme3.xml"/><Relationship Id="rId5" Type="http://schemas.openxmlformats.org/officeDocument/2006/relationships/tags" Target="../tags/tag86.xml"/><Relationship Id="rId4" Type="http://schemas.openxmlformats.org/officeDocument/2006/relationships/tags" Target="../tags/tag8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DC4ACD5-E409-41EE-BA75-024AB82F9F1E}"/>
              </a:ext>
            </a:extLst>
          </p:cNvPr>
          <p:cNvSpPr>
            <a:spLocks noGrp="1"/>
          </p:cNvSpPr>
          <p:nvPr>
            <p:ph type="hdr" sz="quarter"/>
            <p:custDataLst>
              <p:tags r:id="rId2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 sz="100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52A9640-A448-4DF2-89A8-5258EBD4900B}"/>
              </a:ext>
            </a:extLst>
          </p:cNvPr>
          <p:cNvSpPr>
            <a:spLocks noGrp="1"/>
          </p:cNvSpPr>
          <p:nvPr>
            <p:ph type="dt" sz="quarter" idx="1"/>
            <p:custDataLst>
              <p:tags r:id="rId3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C9E01B-A202-4489-9349-34AE185D8052}" type="datetimeFigureOut">
              <a:rPr lang="de-AT" sz="1000" smtClean="0">
                <a:latin typeface="Arial" panose="020B0604020202020204" pitchFamily="34" charset="0"/>
              </a:rPr>
              <a:t>18.09.2019</a:t>
            </a:fld>
            <a:endParaRPr lang="de-AT" sz="1000" dirty="0">
              <a:latin typeface="Arial" panose="020B0604020202020204" pitchFamily="34" charset="0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65483AF-4AD9-493A-A224-E6503FFFCDAA}"/>
              </a:ext>
            </a:extLst>
          </p:cNvPr>
          <p:cNvSpPr>
            <a:spLocks noGrp="1"/>
          </p:cNvSpPr>
          <p:nvPr>
            <p:ph type="ftr" sz="quarter" idx="2"/>
            <p:custDataLst>
              <p:tags r:id="rId4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sz="10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818C8FE-77C6-4A76-AF41-BCADFCEA86D3}"/>
              </a:ext>
            </a:extLst>
          </p:cNvPr>
          <p:cNvSpPr>
            <a:spLocks noGrp="1"/>
          </p:cNvSpPr>
          <p:nvPr>
            <p:ph type="sldNum" sz="quarter" idx="3"/>
            <p:custDataLst>
              <p:tags r:id="rId5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A57604-7779-455E-AC7B-73288ACB57CC}" type="slidenum">
              <a:rPr lang="de-AT" sz="1000" smtClean="0">
                <a:latin typeface="Arial" panose="020B0604020202020204" pitchFamily="34" charset="0"/>
              </a:rPr>
              <a:t>‹Nr.›</a:t>
            </a:fld>
            <a:endParaRPr lang="de-AT" sz="1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485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2" Type="http://schemas.openxmlformats.org/officeDocument/2006/relationships/tags" Target="../tags/tag77.xml"/><Relationship Id="rId1" Type="http://schemas.openxmlformats.org/officeDocument/2006/relationships/theme" Target="../theme/theme2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tags" Target="../tags/tag7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  <p:custDataLst>
              <p:tags r:id="rId2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de-AT" sz="1000" dirty="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  <p:custDataLst>
              <p:tags r:id="rId3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AAF81D14-8477-4552-8C86-66EA66ECECEF}" type="datetimeFigureOut">
              <a:rPr lang="de-AT" smtClean="0"/>
              <a:pPr/>
              <a:t>18.09.2019</a:t>
            </a:fld>
            <a:endParaRPr lang="de-AT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  <p:custDataLst>
              <p:tags r:id="rId4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dirty="0"/>
              <a:t>Mastertextformat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  <p:custDataLst>
              <p:tags r:id="rId6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de-AT" sz="1000" dirty="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  <p:custDataLst>
              <p:tags r:id="rId7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9D408297-8CDB-4FE1-86AA-4C2519A068C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84670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5" Type="http://schemas.openxmlformats.org/officeDocument/2006/relationships/slide" Target="../slides/slide1.xml"/><Relationship Id="rId4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5" Type="http://schemas.openxmlformats.org/officeDocument/2006/relationships/slide" Target="../slides/slide2.xml"/><Relationship Id="rId4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5" Type="http://schemas.openxmlformats.org/officeDocument/2006/relationships/slide" Target="../slides/slide3.xml"/><Relationship Id="rId4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5" Type="http://schemas.openxmlformats.org/officeDocument/2006/relationships/slide" Target="../slides/slide4.xml"/><Relationship Id="rId4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5" Type="http://schemas.openxmlformats.org/officeDocument/2006/relationships/slide" Target="../slides/slide5.xml"/><Relationship Id="rId4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5" Type="http://schemas.openxmlformats.org/officeDocument/2006/relationships/slide" Target="../slides/slide6.xml"/><Relationship Id="rId4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5" Type="http://schemas.openxmlformats.org/officeDocument/2006/relationships/slide" Target="../slides/slide7.xml"/><Relationship Id="rId4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  <p:custDataLst>
              <p:tags r:id="rId1"/>
            </p:custDataLst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  <p:custDataLst>
              <p:tags r:id="rId3"/>
            </p:custDataLst>
          </p:nvPr>
        </p:nvSpPr>
        <p:spPr/>
        <p:txBody>
          <a:bodyPr/>
          <a:lstStyle/>
          <a:p>
            <a:fld id="{9D408297-8CDB-4FE1-86AA-4C2519A068C9}" type="slidenum">
              <a:rPr lang="de-AT" smtClean="0"/>
              <a:pPr/>
              <a:t>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21639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  <p:custDataLst>
              <p:tags r:id="rId1"/>
            </p:custDataLst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50767BAC-B3A7-4D51-A51F-3A021F6FF3ED}" type="slidenum">
              <a:rPr lang="de-AT" smtClean="0"/>
              <a:pPr/>
              <a:t>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30327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  <p:custDataLst>
              <p:tags r:id="rId1"/>
            </p:custDataLst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50767BAC-B3A7-4D51-A51F-3A021F6FF3ED}" type="slidenum">
              <a:rPr lang="de-AT" smtClean="0"/>
              <a:pPr/>
              <a:t>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44612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  <p:custDataLst>
              <p:tags r:id="rId1"/>
            </p:custDataLst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50767BAC-B3A7-4D51-A51F-3A021F6FF3ED}" type="slidenum">
              <a:rPr lang="de-AT" smtClean="0"/>
              <a:pPr/>
              <a:t>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65431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  <p:custDataLst>
              <p:tags r:id="rId1"/>
            </p:custDataLst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50767BAC-B3A7-4D51-A51F-3A021F6FF3ED}" type="slidenum">
              <a:rPr lang="de-AT" smtClean="0"/>
              <a:pPr/>
              <a:t>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821419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  <p:custDataLst>
              <p:tags r:id="rId1"/>
            </p:custDataLst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50767BAC-B3A7-4D51-A51F-3A021F6FF3ED}" type="slidenum">
              <a:rPr lang="de-AT" smtClean="0"/>
              <a:pPr/>
              <a:t>6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73331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  <p:custDataLst>
              <p:tags r:id="rId1"/>
            </p:custDataLst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50767BAC-B3A7-4D51-A51F-3A021F6FF3ED}" type="slidenum">
              <a:rPr lang="de-AT" smtClean="0"/>
              <a:pPr/>
              <a:t>7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354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4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5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4" Type="http://schemas.openxmlformats.org/officeDocument/2006/relationships/tags" Target="../tags/tag66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7" Type="http://schemas.openxmlformats.org/officeDocument/2006/relationships/image" Target="../media/image6.png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3.xml"/><Relationship Id="rId4" Type="http://schemas.openxmlformats.org/officeDocument/2006/relationships/tags" Target="../tags/tag7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10" Type="http://schemas.openxmlformats.org/officeDocument/2006/relationships/image" Target="../media/image5.png"/><Relationship Id="rId4" Type="http://schemas.openxmlformats.org/officeDocument/2006/relationships/tags" Target="../tags/tag26.xml"/><Relationship Id="rId9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5.pn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image" Target="../media/image5.png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4.xml"/><Relationship Id="rId4" Type="http://schemas.openxmlformats.org/officeDocument/2006/relationships/tags" Target="../tags/tag4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D0DAB61-E104-4C8F-81F4-99D1C7EF36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1A50227-3668-46E3-B5D0-9EF5E0CCA57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2143" y="403506"/>
            <a:ext cx="2272168" cy="720443"/>
          </a:xfrm>
          <a:prstGeom prst="rect">
            <a:avLst/>
          </a:prstGeom>
        </p:spPr>
      </p:pic>
      <p:sp>
        <p:nvSpPr>
          <p:cNvPr id="3" name="Untertitel 2">
            <a:extLst>
              <a:ext uri="{FF2B5EF4-FFF2-40B4-BE49-F238E27FC236}">
                <a16:creationId xmlns:a16="http://schemas.microsoft.com/office/drawing/2014/main" id="{A4A48B0C-6F12-4CAD-AD6C-44106BF83D0F}"/>
              </a:ext>
            </a:extLst>
          </p:cNvPr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 bwMode="white">
          <a:xfrm>
            <a:off x="466269" y="4522638"/>
            <a:ext cx="5629729" cy="109439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ct val="9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7048CEC-62E9-423A-95F9-FC8CA72C2027}"/>
              </a:ext>
            </a:extLst>
          </p:cNvPr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 bwMode="white">
          <a:xfrm>
            <a:off x="466270" y="1736726"/>
            <a:ext cx="5629729" cy="2408192"/>
          </a:xfr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204964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mit Bild rechts sch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ECB19EF-9ACE-4D75-ABF0-BA97C5435352}"/>
              </a:ext>
            </a:extLst>
          </p:cNvPr>
          <p:cNvSpPr>
            <a:spLocks noGrp="1"/>
          </p:cNvSpPr>
          <p:nvPr>
            <p:ph type="pic" sz="quarter" idx="13"/>
            <p:custDataLst>
              <p:tags r:id="rId1"/>
            </p:custDataLst>
          </p:nvPr>
        </p:nvSpPr>
        <p:spPr>
          <a:xfrm>
            <a:off x="7285038" y="0"/>
            <a:ext cx="4906962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AT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95816F5-C7AB-495D-8CE1-D4D8E738E31D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7073738" y="128638"/>
            <a:ext cx="211300" cy="1574800"/>
          </a:xfrm>
          <a:prstGeom prst="rect">
            <a:avLst/>
          </a:prstGeom>
          <a:solidFill>
            <a:srgbClr val="2646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D1AE8B-0B7F-443F-8C2F-3CEE422FDF7A}"/>
              </a:ext>
            </a:extLst>
          </p:cNvPr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9788" y="1736725"/>
            <a:ext cx="5891213" cy="44402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5" name="Datumsplatzhalter 14">
            <a:extLst>
              <a:ext uri="{FF2B5EF4-FFF2-40B4-BE49-F238E27FC236}">
                <a16:creationId xmlns:a16="http://schemas.microsoft.com/office/drawing/2014/main" id="{40610B8D-2472-484C-9180-2C7926463C51}"/>
              </a:ext>
            </a:extLst>
          </p:cNvPr>
          <p:cNvSpPr>
            <a:spLocks noGrp="1"/>
          </p:cNvSpPr>
          <p:nvPr>
            <p:ph type="dt" sz="half" idx="14"/>
            <p:custDataLst>
              <p:tags r:id="rId4"/>
            </p:custDataLst>
          </p:nvPr>
        </p:nvSpPr>
        <p:spPr/>
        <p:txBody>
          <a:bodyPr/>
          <a:lstStyle/>
          <a:p>
            <a:fld id="{F15D4B05-DAC9-4E21-87D8-9A1B18B8DDA5}" type="datetime1">
              <a:rPr lang="de-AT" smtClean="0"/>
              <a:t>18.09.2019</a:t>
            </a:fld>
            <a:endParaRPr lang="de-AT" dirty="0"/>
          </a:p>
        </p:txBody>
      </p:sp>
      <p:sp>
        <p:nvSpPr>
          <p:cNvPr id="16" name="Fußzeilenplatzhalter 15">
            <a:extLst>
              <a:ext uri="{FF2B5EF4-FFF2-40B4-BE49-F238E27FC236}">
                <a16:creationId xmlns:a16="http://schemas.microsoft.com/office/drawing/2014/main" id="{D4C125E6-D3AE-44F2-9BEF-418A8EEB787D}"/>
              </a:ext>
            </a:extLst>
          </p:cNvPr>
          <p:cNvSpPr>
            <a:spLocks noGrp="1"/>
          </p:cNvSpPr>
          <p:nvPr>
            <p:ph type="ftr" sz="quarter" idx="15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de-AT" dirty="0"/>
              <a:t>Fußzeile über Register "Einfügen" &gt; "Kopf- und Fußzeile" ändern</a:t>
            </a:r>
          </a:p>
        </p:txBody>
      </p:sp>
      <p:sp>
        <p:nvSpPr>
          <p:cNvPr id="17" name="Foliennummernplatzhalter 16">
            <a:extLst>
              <a:ext uri="{FF2B5EF4-FFF2-40B4-BE49-F238E27FC236}">
                <a16:creationId xmlns:a16="http://schemas.microsoft.com/office/drawing/2014/main" id="{7E2F11D9-9F9F-4877-950E-918CF504AA01}"/>
              </a:ext>
            </a:extLst>
          </p:cNvPr>
          <p:cNvSpPr>
            <a:spLocks noGrp="1"/>
          </p:cNvSpPr>
          <p:nvPr>
            <p:ph type="sldNum" sz="quarter" idx="16"/>
            <p:custDataLst>
              <p:tags r:id="rId6"/>
            </p:custDataLst>
          </p:nvPr>
        </p:nvSpPr>
        <p:spPr/>
        <p:txBody>
          <a:bodyPr/>
          <a:lstStyle/>
          <a:p>
            <a:pPr algn="l"/>
            <a:fld id="{44689347-DF5C-405D-A3E6-903429EA3DBB}" type="slidenum">
              <a:rPr lang="de-AT" smtClean="0"/>
              <a:pPr algn="l"/>
              <a:t>‹Nr.›</a:t>
            </a:fld>
            <a:endParaRPr lang="de-AT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DF12A8A-CBA9-489C-8C1A-F83887021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620713"/>
            <a:ext cx="5891213" cy="103950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31349C24-0CA5-4236-8C5E-DDB114C77F9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497772" y="241082"/>
            <a:ext cx="1429200" cy="449262"/>
          </a:xfrm>
          <a:blipFill>
            <a:blip r:embed="rId8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39120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mit Bild rechts br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ECB19EF-9ACE-4D75-ABF0-BA97C5435352}"/>
              </a:ext>
            </a:extLst>
          </p:cNvPr>
          <p:cNvSpPr>
            <a:spLocks noGrp="1"/>
          </p:cNvSpPr>
          <p:nvPr>
            <p:ph type="pic" sz="quarter" idx="13"/>
            <p:custDataLst>
              <p:tags r:id="rId1"/>
            </p:custDataLst>
          </p:nvPr>
        </p:nvSpPr>
        <p:spPr>
          <a:xfrm>
            <a:off x="6423194" y="0"/>
            <a:ext cx="5768806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D1AE8B-0B7F-443F-8C2F-3CEE422FDF7A}"/>
              </a:ext>
            </a:extLst>
          </p:cNvPr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839789" y="1736725"/>
            <a:ext cx="4935326" cy="44402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5" name="Datumsplatzhalter 14">
            <a:extLst>
              <a:ext uri="{FF2B5EF4-FFF2-40B4-BE49-F238E27FC236}">
                <a16:creationId xmlns:a16="http://schemas.microsoft.com/office/drawing/2014/main" id="{40610B8D-2472-484C-9180-2C7926463C51}"/>
              </a:ext>
            </a:extLst>
          </p:cNvPr>
          <p:cNvSpPr>
            <a:spLocks noGrp="1"/>
          </p:cNvSpPr>
          <p:nvPr>
            <p:ph type="dt" sz="half" idx="14"/>
            <p:custDataLst>
              <p:tags r:id="rId3"/>
            </p:custDataLst>
          </p:nvPr>
        </p:nvSpPr>
        <p:spPr/>
        <p:txBody>
          <a:bodyPr/>
          <a:lstStyle/>
          <a:p>
            <a:fld id="{C1309462-3458-4D47-B648-5E6CBB521F51}" type="datetime1">
              <a:rPr lang="de-AT" smtClean="0"/>
              <a:t>18.09.2019</a:t>
            </a:fld>
            <a:endParaRPr lang="de-AT" dirty="0"/>
          </a:p>
        </p:txBody>
      </p:sp>
      <p:sp>
        <p:nvSpPr>
          <p:cNvPr id="16" name="Fußzeilenplatzhalter 15">
            <a:extLst>
              <a:ext uri="{FF2B5EF4-FFF2-40B4-BE49-F238E27FC236}">
                <a16:creationId xmlns:a16="http://schemas.microsoft.com/office/drawing/2014/main" id="{D4C125E6-D3AE-44F2-9BEF-418A8EEB787D}"/>
              </a:ext>
            </a:extLst>
          </p:cNvPr>
          <p:cNvSpPr>
            <a:spLocks noGrp="1"/>
          </p:cNvSpPr>
          <p:nvPr>
            <p:ph type="ftr" sz="quarter" idx="15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de-AT" dirty="0"/>
              <a:t>Fußzeile über Register "Einfügen" &gt; "Kopf- und Fußzeile" ändern</a:t>
            </a:r>
          </a:p>
        </p:txBody>
      </p:sp>
      <p:sp>
        <p:nvSpPr>
          <p:cNvPr id="17" name="Foliennummernplatzhalter 16">
            <a:extLst>
              <a:ext uri="{FF2B5EF4-FFF2-40B4-BE49-F238E27FC236}">
                <a16:creationId xmlns:a16="http://schemas.microsoft.com/office/drawing/2014/main" id="{7E2F11D9-9F9F-4877-950E-918CF504AA01}"/>
              </a:ext>
            </a:extLst>
          </p:cNvPr>
          <p:cNvSpPr>
            <a:spLocks noGrp="1"/>
          </p:cNvSpPr>
          <p:nvPr>
            <p:ph type="sldNum" sz="quarter" idx="16"/>
            <p:custDataLst>
              <p:tags r:id="rId5"/>
            </p:custDataLst>
          </p:nvPr>
        </p:nvSpPr>
        <p:spPr/>
        <p:txBody>
          <a:bodyPr/>
          <a:lstStyle/>
          <a:p>
            <a:pPr algn="l"/>
            <a:fld id="{44689347-DF5C-405D-A3E6-903429EA3DBB}" type="slidenum">
              <a:rPr lang="de-AT" smtClean="0"/>
              <a:pPr algn="l"/>
              <a:t>‹Nr.›</a:t>
            </a:fld>
            <a:endParaRPr lang="de-AT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DF77AD2-4270-4C24-8948-D93556FE48B7}"/>
              </a:ext>
            </a:extLst>
          </p:cNvPr>
          <p:cNvSpPr/>
          <p:nvPr userDrawn="1">
            <p:custDataLst>
              <p:tags r:id="rId6"/>
            </p:custDataLst>
          </p:nvPr>
        </p:nvSpPr>
        <p:spPr>
          <a:xfrm>
            <a:off x="6205586" y="128638"/>
            <a:ext cx="211300" cy="1574800"/>
          </a:xfrm>
          <a:prstGeom prst="rect">
            <a:avLst/>
          </a:prstGeom>
          <a:solidFill>
            <a:srgbClr val="2646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7EA83E5-55F5-40E6-8020-B5AE585BD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620713"/>
            <a:ext cx="4935326" cy="103950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283C45DC-84A8-4389-A814-A196D85F75D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497772" y="241082"/>
            <a:ext cx="1429200" cy="449262"/>
          </a:xfrm>
          <a:blipFill>
            <a:blip r:embed="rId8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9190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ild links sch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ECB19EF-9ACE-4D75-ABF0-BA97C5435352}"/>
              </a:ext>
            </a:extLst>
          </p:cNvPr>
          <p:cNvSpPr>
            <a:spLocks noGrp="1"/>
          </p:cNvSpPr>
          <p:nvPr>
            <p:ph type="pic" sz="quarter" idx="13"/>
            <p:custDataLst>
              <p:tags r:id="rId1"/>
            </p:custDataLst>
          </p:nvPr>
        </p:nvSpPr>
        <p:spPr>
          <a:xfrm>
            <a:off x="0" y="0"/>
            <a:ext cx="4906962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AT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95816F5-C7AB-495D-8CE1-D4D8E738E31D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4903626" y="128638"/>
            <a:ext cx="211300" cy="1574800"/>
          </a:xfrm>
          <a:prstGeom prst="rect">
            <a:avLst/>
          </a:prstGeom>
          <a:solidFill>
            <a:srgbClr val="2646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D1AE8B-0B7F-443F-8C2F-3CEE422FDF7A}"/>
              </a:ext>
            </a:extLst>
          </p:cNvPr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5487988" y="1736725"/>
            <a:ext cx="5891213" cy="44402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5" name="Datumsplatzhalter 14">
            <a:extLst>
              <a:ext uri="{FF2B5EF4-FFF2-40B4-BE49-F238E27FC236}">
                <a16:creationId xmlns:a16="http://schemas.microsoft.com/office/drawing/2014/main" id="{40610B8D-2472-484C-9180-2C7926463C51}"/>
              </a:ext>
            </a:extLst>
          </p:cNvPr>
          <p:cNvSpPr>
            <a:spLocks noGrp="1"/>
          </p:cNvSpPr>
          <p:nvPr>
            <p:ph type="dt" sz="half" idx="14"/>
            <p:custDataLst>
              <p:tags r:id="rId4"/>
            </p:custDataLst>
          </p:nvPr>
        </p:nvSpPr>
        <p:spPr/>
        <p:txBody>
          <a:bodyPr/>
          <a:lstStyle/>
          <a:p>
            <a:fld id="{AF42CA0A-5DF5-448E-BD9D-EB7EF9CF0FA7}" type="datetime1">
              <a:rPr lang="de-AT" smtClean="0"/>
              <a:t>18.09.2019</a:t>
            </a:fld>
            <a:endParaRPr lang="de-AT" dirty="0"/>
          </a:p>
        </p:txBody>
      </p:sp>
      <p:sp>
        <p:nvSpPr>
          <p:cNvPr id="16" name="Fußzeilenplatzhalter 15">
            <a:extLst>
              <a:ext uri="{FF2B5EF4-FFF2-40B4-BE49-F238E27FC236}">
                <a16:creationId xmlns:a16="http://schemas.microsoft.com/office/drawing/2014/main" id="{D4C125E6-D3AE-44F2-9BEF-418A8EEB787D}"/>
              </a:ext>
            </a:extLst>
          </p:cNvPr>
          <p:cNvSpPr>
            <a:spLocks noGrp="1"/>
          </p:cNvSpPr>
          <p:nvPr>
            <p:ph type="ftr" sz="quarter" idx="15"/>
            <p:custDataLst>
              <p:tags r:id="rId5"/>
            </p:custDataLst>
          </p:nvPr>
        </p:nvSpPr>
        <p:spPr>
          <a:xfrm>
            <a:off x="839788" y="6603206"/>
            <a:ext cx="3708400" cy="125412"/>
          </a:xfrm>
        </p:spPr>
        <p:txBody>
          <a:bodyPr/>
          <a:lstStyle/>
          <a:p>
            <a:r>
              <a:rPr lang="de-AT" dirty="0"/>
              <a:t>Fußzeile über Register "Einfügen" &gt; "Kopf- und Fußzeile" ändern</a:t>
            </a:r>
          </a:p>
        </p:txBody>
      </p:sp>
      <p:sp>
        <p:nvSpPr>
          <p:cNvPr id="17" name="Foliennummernplatzhalter 16">
            <a:extLst>
              <a:ext uri="{FF2B5EF4-FFF2-40B4-BE49-F238E27FC236}">
                <a16:creationId xmlns:a16="http://schemas.microsoft.com/office/drawing/2014/main" id="{7E2F11D9-9F9F-4877-950E-918CF504AA01}"/>
              </a:ext>
            </a:extLst>
          </p:cNvPr>
          <p:cNvSpPr>
            <a:spLocks noGrp="1"/>
          </p:cNvSpPr>
          <p:nvPr>
            <p:ph type="sldNum" sz="quarter" idx="16"/>
            <p:custDataLst>
              <p:tags r:id="rId6"/>
            </p:custDataLst>
          </p:nvPr>
        </p:nvSpPr>
        <p:spPr/>
        <p:txBody>
          <a:bodyPr/>
          <a:lstStyle/>
          <a:p>
            <a:pPr algn="l"/>
            <a:fld id="{44689347-DF5C-405D-A3E6-903429EA3DBB}" type="slidenum">
              <a:rPr lang="de-AT" smtClean="0"/>
              <a:pPr algn="l"/>
              <a:t>‹Nr.›</a:t>
            </a:fld>
            <a:endParaRPr lang="de-AT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F3840BF-2C74-4DBF-AF57-274D44E91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7987" y="620713"/>
            <a:ext cx="4672013" cy="103950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91073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ild links br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D1AE8B-0B7F-443F-8C2F-3CEE422FDF7A}"/>
              </a:ext>
            </a:extLst>
          </p:cNvPr>
          <p:cNvSpPr>
            <a:spLocks noGrp="1"/>
          </p:cNvSpPr>
          <p:nvPr>
            <p:ph sz="half" idx="1"/>
            <p:custDataLst>
              <p:tags r:id="rId1"/>
            </p:custDataLst>
          </p:nvPr>
        </p:nvSpPr>
        <p:spPr>
          <a:xfrm>
            <a:off x="6407152" y="1736725"/>
            <a:ext cx="4972049" cy="44402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5" name="Datumsplatzhalter 14">
            <a:extLst>
              <a:ext uri="{FF2B5EF4-FFF2-40B4-BE49-F238E27FC236}">
                <a16:creationId xmlns:a16="http://schemas.microsoft.com/office/drawing/2014/main" id="{40610B8D-2472-484C-9180-2C7926463C51}"/>
              </a:ext>
            </a:extLst>
          </p:cNvPr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/>
          <a:p>
            <a:fld id="{A4A96DDB-850C-4F07-A556-100DD86A25D4}" type="datetime1">
              <a:rPr lang="de-AT" smtClean="0"/>
              <a:t>18.09.2019</a:t>
            </a:fld>
            <a:endParaRPr lang="de-AT" dirty="0"/>
          </a:p>
        </p:txBody>
      </p:sp>
      <p:sp>
        <p:nvSpPr>
          <p:cNvPr id="16" name="Fußzeilenplatzhalter 15">
            <a:extLst>
              <a:ext uri="{FF2B5EF4-FFF2-40B4-BE49-F238E27FC236}">
                <a16:creationId xmlns:a16="http://schemas.microsoft.com/office/drawing/2014/main" id="{D4C125E6-D3AE-44F2-9BEF-418A8EEB787D}"/>
              </a:ext>
            </a:extLst>
          </p:cNvPr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AT" dirty="0"/>
              <a:t>Fußzeile über Register "Einfügen" &gt; "Kopf- und Fußzeile" ändern</a:t>
            </a:r>
          </a:p>
        </p:txBody>
      </p:sp>
      <p:sp>
        <p:nvSpPr>
          <p:cNvPr id="17" name="Foliennummernplatzhalter 16">
            <a:extLst>
              <a:ext uri="{FF2B5EF4-FFF2-40B4-BE49-F238E27FC236}">
                <a16:creationId xmlns:a16="http://schemas.microsoft.com/office/drawing/2014/main" id="{7E2F11D9-9F9F-4877-950E-918CF504AA01}"/>
              </a:ext>
            </a:extLst>
          </p:cNvPr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/>
          <a:p>
            <a:pPr algn="l"/>
            <a:fld id="{44689347-DF5C-405D-A3E6-903429EA3DBB}" type="slidenum">
              <a:rPr lang="de-AT" smtClean="0"/>
              <a:pPr algn="l"/>
              <a:t>‹Nr.›</a:t>
            </a:fld>
            <a:endParaRPr lang="de-AT" dirty="0"/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0F416BEA-C389-4C93-A400-31D6531BDDE3}"/>
              </a:ext>
            </a:extLst>
          </p:cNvPr>
          <p:cNvSpPr>
            <a:spLocks noGrp="1"/>
          </p:cNvSpPr>
          <p:nvPr>
            <p:ph type="pic" sz="quarter" idx="13"/>
            <p:custDataLst>
              <p:tags r:id="rId5"/>
            </p:custDataLst>
          </p:nvPr>
        </p:nvSpPr>
        <p:spPr>
          <a:xfrm>
            <a:off x="0" y="0"/>
            <a:ext cx="5781591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AT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7571454-AAED-4CA2-8196-3886C157F24D}"/>
              </a:ext>
            </a:extLst>
          </p:cNvPr>
          <p:cNvSpPr/>
          <p:nvPr userDrawn="1">
            <p:custDataLst>
              <p:tags r:id="rId6"/>
            </p:custDataLst>
          </p:nvPr>
        </p:nvSpPr>
        <p:spPr>
          <a:xfrm>
            <a:off x="5781591" y="128638"/>
            <a:ext cx="211300" cy="1574800"/>
          </a:xfrm>
          <a:prstGeom prst="rect">
            <a:avLst/>
          </a:prstGeom>
          <a:solidFill>
            <a:srgbClr val="2646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4910541-2432-439E-93C5-3CEB5863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7151" y="620713"/>
            <a:ext cx="3740149" cy="103950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740523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71D818F3-9F59-4A03-A28C-744767D7FFA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689" y="2048117"/>
            <a:ext cx="4774323" cy="483528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85CC736-C343-4042-B5B2-731703167E82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white">
          <a:xfrm>
            <a:off x="1896205" y="2363821"/>
            <a:ext cx="3032669" cy="656618"/>
          </a:xfrm>
        </p:spPr>
        <p:txBody>
          <a:bodyPr anchor="b">
            <a:noAutofit/>
          </a:bodyPr>
          <a:lstStyle>
            <a:lvl1pPr>
              <a:lnSpc>
                <a:spcPct val="8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DCB93D-318A-45C3-8194-DDE8366E6AB6}"/>
              </a:ext>
            </a:extLst>
          </p:cNvPr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 bwMode="white">
          <a:xfrm>
            <a:off x="1921919" y="3335972"/>
            <a:ext cx="3032669" cy="199478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4" name="Datumsplatzhalter 23">
            <a:extLst>
              <a:ext uri="{FF2B5EF4-FFF2-40B4-BE49-F238E27FC236}">
                <a16:creationId xmlns:a16="http://schemas.microsoft.com/office/drawing/2014/main" id="{46359454-7BB2-4D0E-8259-40060D96CCAD}"/>
              </a:ext>
            </a:extLst>
          </p:cNvPr>
          <p:cNvSpPr>
            <a:spLocks noGrp="1"/>
          </p:cNvSpPr>
          <p:nvPr>
            <p:ph type="dt" sz="half" idx="32"/>
            <p:custDataLst>
              <p:tags r:id="rId3"/>
            </p:custDataLst>
          </p:nvPr>
        </p:nvSpPr>
        <p:spPr/>
        <p:txBody>
          <a:bodyPr/>
          <a:lstStyle/>
          <a:p>
            <a:fld id="{0D3B5882-DCDD-41F7-9737-1B3800A9DAF9}" type="datetime1">
              <a:rPr lang="de-AT" smtClean="0"/>
              <a:t>18.09.2019</a:t>
            </a:fld>
            <a:endParaRPr lang="de-AT" dirty="0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BD7EFD18-171D-41A9-9423-558112BC5CD5}"/>
              </a:ext>
            </a:extLst>
          </p:cNvPr>
          <p:cNvSpPr>
            <a:spLocks noGrp="1"/>
          </p:cNvSpPr>
          <p:nvPr>
            <p:ph type="ftr" sz="quarter" idx="33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de-AT" dirty="0"/>
              <a:t>Fußzeile über Register "Einfügen" &gt; "Kopf- und Fußzeile" ändern</a:t>
            </a:r>
          </a:p>
        </p:txBody>
      </p:sp>
      <p:sp>
        <p:nvSpPr>
          <p:cNvPr id="26" name="Foliennummernplatzhalter 25">
            <a:extLst>
              <a:ext uri="{FF2B5EF4-FFF2-40B4-BE49-F238E27FC236}">
                <a16:creationId xmlns:a16="http://schemas.microsoft.com/office/drawing/2014/main" id="{F693D187-D417-443C-A300-6C30D4E018C1}"/>
              </a:ext>
            </a:extLst>
          </p:cNvPr>
          <p:cNvSpPr>
            <a:spLocks noGrp="1"/>
          </p:cNvSpPr>
          <p:nvPr>
            <p:ph type="sldNum" sz="quarter" idx="34"/>
            <p:custDataLst>
              <p:tags r:id="rId5"/>
            </p:custDataLst>
          </p:nvPr>
        </p:nvSpPr>
        <p:spPr/>
        <p:txBody>
          <a:bodyPr/>
          <a:lstStyle/>
          <a:p>
            <a:pPr algn="l"/>
            <a:fld id="{44689347-DF5C-405D-A3E6-903429EA3DBB}" type="slidenum">
              <a:rPr lang="de-AT" smtClean="0"/>
              <a:pPr algn="l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21329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1CE654F-DEE4-4DDC-8571-C63A4B45A2B9}"/>
              </a:ext>
            </a:extLst>
          </p:cNvPr>
          <p:cNvSpPr>
            <a:spLocks noGrp="1"/>
          </p:cNvSpPr>
          <p:nvPr>
            <p:ph type="dt" sz="half" idx="18"/>
            <p:custDataLst>
              <p:tags r:id="rId1"/>
            </p:custDataLst>
          </p:nvPr>
        </p:nvSpPr>
        <p:spPr/>
        <p:txBody>
          <a:bodyPr/>
          <a:lstStyle/>
          <a:p>
            <a:fld id="{3E84B31F-3C7B-435D-B853-BA7D0B13B2BE}" type="datetime1">
              <a:rPr lang="de-AT" smtClean="0"/>
              <a:t>18.09.2019</a:t>
            </a:fld>
            <a:endParaRPr lang="de-AT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66298DF-C01E-4F99-A706-6EEBC7AF0305}"/>
              </a:ext>
            </a:extLst>
          </p:cNvPr>
          <p:cNvSpPr>
            <a:spLocks noGrp="1"/>
          </p:cNvSpPr>
          <p:nvPr>
            <p:ph type="ftr" sz="quarter" idx="19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de-AT" dirty="0"/>
              <a:t>Fußzeile über Register "Einfügen" &gt; "Kopf- und Fußzeile" ändern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2CF1EDE-4C8F-45B3-A2BB-86E0D768C135}"/>
              </a:ext>
            </a:extLst>
          </p:cNvPr>
          <p:cNvSpPr>
            <a:spLocks noGrp="1"/>
          </p:cNvSpPr>
          <p:nvPr>
            <p:ph type="sldNum" sz="quarter" idx="20"/>
            <p:custDataLst>
              <p:tags r:id="rId3"/>
            </p:custDataLst>
          </p:nvPr>
        </p:nvSpPr>
        <p:spPr/>
        <p:txBody>
          <a:bodyPr/>
          <a:lstStyle/>
          <a:p>
            <a:pPr algn="l"/>
            <a:fld id="{44689347-DF5C-405D-A3E6-903429EA3DBB}" type="slidenum">
              <a:rPr lang="de-AT" smtClean="0"/>
              <a:pPr algn="l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6570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Hintergrundbil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4">
            <a:extLst>
              <a:ext uri="{FF2B5EF4-FFF2-40B4-BE49-F238E27FC236}">
                <a16:creationId xmlns:a16="http://schemas.microsoft.com/office/drawing/2014/main" id="{FCA5DDBC-ED94-408B-9CC1-A8FBCA8EB26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622746" y="762182"/>
            <a:ext cx="6163200" cy="6095818"/>
          </a:xfrm>
          <a:blipFill>
            <a:blip r:embed="rId5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 </a:t>
            </a:r>
            <a:endParaRPr lang="en-GB" dirty="0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48808838-D53C-48A4-8D57-839FCCD0A1B0}"/>
              </a:ext>
            </a:extLst>
          </p:cNvPr>
          <p:cNvSpPr>
            <a:spLocks noGrp="1"/>
          </p:cNvSpPr>
          <p:nvPr>
            <p:ph type="pic" sz="quarter" idx="28" hasCustomPrompt="1"/>
            <p:custDataLst>
              <p:tags r:id="rId1"/>
            </p:custDataLst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4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Bild entweder mittels Klick auf das Symbol in der Mitte des Platzhalters einfügen oder zuerst kopieren, dann Rahmen anklicken und </a:t>
            </a:r>
            <a:br>
              <a:rPr lang="de-AT" dirty="0"/>
            </a:br>
            <a:r>
              <a:rPr lang="de-AT" dirty="0"/>
              <a:t>mittels STRG+C einfügen. Anschließend mit „Format &gt; Anordnen &gt; In den Hintergrund bringen“ so platzieren, </a:t>
            </a:r>
            <a:br>
              <a:rPr lang="de-AT" dirty="0"/>
            </a:br>
            <a:r>
              <a:rPr lang="de-AT" dirty="0"/>
              <a:t>dass auch die anderen Elemente wieder sichtbar/bearbeitbar sind</a:t>
            </a:r>
          </a:p>
          <a:p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4A48B0C-6F12-4CAD-AD6C-44106BF83D0F}"/>
              </a:ext>
            </a:extLst>
          </p:cNvPr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 bwMode="white">
          <a:xfrm>
            <a:off x="3949701" y="3077029"/>
            <a:ext cx="3974908" cy="83619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7048CEC-62E9-423A-95F9-FC8CA72C2027}"/>
              </a:ext>
            </a:extLst>
          </p:cNvPr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 bwMode="white">
          <a:xfrm>
            <a:off x="3949700" y="1384300"/>
            <a:ext cx="3974908" cy="1552662"/>
          </a:xfrm>
        </p:spPr>
        <p:txBody>
          <a:bodyPr lIns="0" tIns="0" rIns="0" bIns="0"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0F201A92-F2F9-47D5-8F34-AA96685A963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432711" y="403949"/>
            <a:ext cx="2271600" cy="720000"/>
          </a:xfrm>
          <a:blipFill>
            <a:blip r:embed="rId6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2067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weitere Varian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5B3E5A8-38F3-469F-BED9-D46B3CA21A5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762182"/>
            <a:ext cx="6170955" cy="6095817"/>
          </a:xfrm>
          <a:prstGeom prst="rect">
            <a:avLst/>
          </a:prstGeom>
        </p:spPr>
      </p:pic>
      <p:sp>
        <p:nvSpPr>
          <p:cNvPr id="3" name="Untertitel 2">
            <a:extLst>
              <a:ext uri="{FF2B5EF4-FFF2-40B4-BE49-F238E27FC236}">
                <a16:creationId xmlns:a16="http://schemas.microsoft.com/office/drawing/2014/main" id="{A4A48B0C-6F12-4CAD-AD6C-44106BF83D0F}"/>
              </a:ext>
            </a:extLst>
          </p:cNvPr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 bwMode="white">
          <a:xfrm>
            <a:off x="1092201" y="3077029"/>
            <a:ext cx="3974908" cy="83619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7048CEC-62E9-423A-95F9-FC8CA72C2027}"/>
              </a:ext>
            </a:extLst>
          </p:cNvPr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 bwMode="white">
          <a:xfrm>
            <a:off x="1092200" y="1384300"/>
            <a:ext cx="3974908" cy="1552662"/>
          </a:xfrm>
        </p:spPr>
        <p:txBody>
          <a:bodyPr lIns="0" tIns="0" rIns="0" bIns="0"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2985B43-1787-4F95-924B-83811295DB0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2143" y="403506"/>
            <a:ext cx="2272168" cy="72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9613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0E81E6-5DAF-42C7-B85C-93757488BB12}"/>
              </a:ext>
            </a:extLst>
          </p:cNvPr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839788" y="1736725"/>
            <a:ext cx="10561636" cy="44402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05B4D1-F9F7-4CAB-8911-2DDF24AD6763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5B46BB5-2096-4F91-9753-FBC289EE74B9}" type="datetime1">
              <a:rPr lang="de-AT" smtClean="0"/>
              <a:t>18.09.2019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E180DC2-370D-4343-9012-7D16A9BDD2FF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AT" dirty="0"/>
              <a:t>Fußzeile über Register "Einfügen" &gt; "Kopf- und Fußzeile" ändern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D2CE53-F60D-4198-92B2-AAC3D89F903D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pPr algn="l"/>
            <a:fld id="{44689347-DF5C-405D-A3E6-903429EA3DBB}" type="slidenum">
              <a:rPr lang="de-AT" smtClean="0"/>
              <a:pPr algn="l"/>
              <a:t>‹Nr.›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6180AEB-73CF-4525-9C62-898C59439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41717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hinterlegt mit Hintergrund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BA5171E2-6B14-402E-A776-83AAC5FBC1C1}"/>
              </a:ext>
            </a:extLst>
          </p:cNvPr>
          <p:cNvSpPr>
            <a:spLocks noGrp="1"/>
          </p:cNvSpPr>
          <p:nvPr>
            <p:ph type="pic" sz="quarter" idx="18"/>
            <p:custDataLst>
              <p:tags r:id="rId1"/>
            </p:custDataLst>
          </p:nvPr>
        </p:nvSpPr>
        <p:spPr>
          <a:xfrm>
            <a:off x="1" y="0"/>
            <a:ext cx="12192000" cy="6858000"/>
          </a:xfrm>
          <a:gradFill>
            <a:gsLst>
              <a:gs pos="50000">
                <a:srgbClr val="FBFDFE"/>
              </a:gs>
              <a:gs pos="0">
                <a:schemeClr val="bg1"/>
              </a:gs>
              <a:gs pos="100000">
                <a:schemeClr val="bg1"/>
              </a:gs>
            </a:gsLst>
            <a:lin ang="0" scaled="1"/>
          </a:gra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0E81E6-5DAF-42C7-B85C-93757488BB12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 bwMode="gray">
          <a:xfrm>
            <a:off x="839788" y="1736736"/>
            <a:ext cx="10561638" cy="4444988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lIns="108000" tIns="108000" rIns="108000" bIns="10800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069D71E-F794-4606-8D1D-A5C6253C481C}"/>
              </a:ext>
            </a:extLst>
          </p:cNvPr>
          <p:cNvSpPr>
            <a:spLocks noGrp="1"/>
          </p:cNvSpPr>
          <p:nvPr>
            <p:ph type="dt" sz="half" idx="14"/>
            <p:custDataLst>
              <p:tags r:id="rId3"/>
            </p:custDataLst>
          </p:nvPr>
        </p:nvSpPr>
        <p:spPr/>
        <p:txBody>
          <a:bodyPr/>
          <a:lstStyle/>
          <a:p>
            <a:fld id="{89227EC7-D031-488E-9E8E-7FAB8C62E661}" type="datetime1">
              <a:rPr lang="de-AT" smtClean="0"/>
              <a:t>18.09.2019</a:t>
            </a:fld>
            <a:endParaRPr lang="de-AT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9B31FAA-409F-478E-9165-67532E213FF4}"/>
              </a:ext>
            </a:extLst>
          </p:cNvPr>
          <p:cNvSpPr>
            <a:spLocks noGrp="1"/>
          </p:cNvSpPr>
          <p:nvPr>
            <p:ph type="ftr" sz="quarter" idx="15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de-AT" dirty="0"/>
              <a:t>Fußzeile über Register "Einfügen" &gt; "Kopf- und Fußzeile" ändern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8A5EF488-D1D0-45FB-8FDD-2E665FB92FE3}"/>
              </a:ext>
            </a:extLst>
          </p:cNvPr>
          <p:cNvSpPr>
            <a:spLocks noGrp="1"/>
          </p:cNvSpPr>
          <p:nvPr>
            <p:ph type="sldNum" sz="quarter" idx="16"/>
            <p:custDataLst>
              <p:tags r:id="rId5"/>
            </p:custDataLst>
          </p:nvPr>
        </p:nvSpPr>
        <p:spPr/>
        <p:txBody>
          <a:bodyPr/>
          <a:lstStyle/>
          <a:p>
            <a:pPr algn="l"/>
            <a:fld id="{44689347-DF5C-405D-A3E6-903429EA3DBB}" type="slidenum">
              <a:rPr lang="de-AT" smtClean="0"/>
              <a:pPr algn="l"/>
              <a:t>‹Nr.›</a:t>
            </a:fld>
            <a:endParaRPr lang="de-AT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D04B0E7-2143-4692-92C0-DB2F6CE8C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7BF908CB-7329-41E9-AA38-C0CFE2D33D9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497772" y="241082"/>
            <a:ext cx="1429200" cy="449262"/>
          </a:xfrm>
          <a:blipFill>
            <a:blip r:embed="rId7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728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3">
            <a:extLst>
              <a:ext uri="{FF2B5EF4-FFF2-40B4-BE49-F238E27FC236}">
                <a16:creationId xmlns:a16="http://schemas.microsoft.com/office/drawing/2014/main" id="{63C0C825-8A41-4984-A783-4AA68C3C3574}"/>
              </a:ext>
            </a:extLst>
          </p:cNvPr>
          <p:cNvSpPr>
            <a:spLocks noGrp="1"/>
          </p:cNvSpPr>
          <p:nvPr>
            <p:ph type="pic" sz="quarter" idx="28" hasCustomPrompt="1"/>
            <p:custDataLst>
              <p:tags r:id="rId1"/>
            </p:custDataLst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4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Bild entweder mittels Klick auf das Symbol in der Mitte des Platzhalters einfügen oder zuerst kopieren, dann Rahmen anklicken und </a:t>
            </a:r>
            <a:br>
              <a:rPr lang="de-AT" dirty="0"/>
            </a:br>
            <a:r>
              <a:rPr lang="de-AT" dirty="0"/>
              <a:t>mittels STRG+C einfügen. Anschließend mit „Format &gt; Anordnen &gt; In den Hintergrund bringen“ so platzieren, </a:t>
            </a:r>
            <a:br>
              <a:rPr lang="de-AT" dirty="0"/>
            </a:br>
            <a:r>
              <a:rPr lang="de-AT" dirty="0"/>
              <a:t>dass auch die anderen Elemente wieder sichtbar/bearbeitbar sind</a:t>
            </a:r>
          </a:p>
          <a:p>
            <a:endParaRPr lang="de-AT" dirty="0"/>
          </a:p>
        </p:txBody>
      </p:sp>
      <p:sp>
        <p:nvSpPr>
          <p:cNvPr id="16" name="Textplatzhalter 6">
            <a:extLst>
              <a:ext uri="{FF2B5EF4-FFF2-40B4-BE49-F238E27FC236}">
                <a16:creationId xmlns:a16="http://schemas.microsoft.com/office/drawing/2014/main" id="{E6C21301-983B-4E3E-BA1D-8225DBCFEDD7}"/>
              </a:ext>
            </a:extLst>
          </p:cNvPr>
          <p:cNvSpPr>
            <a:spLocks noGrp="1"/>
          </p:cNvSpPr>
          <p:nvPr>
            <p:ph type="body" sz="quarter" idx="35" hasCustomPrompt="1"/>
            <p:custDataLst>
              <p:tags r:id="rId2"/>
            </p:custDataLst>
          </p:nvPr>
        </p:nvSpPr>
        <p:spPr>
          <a:xfrm>
            <a:off x="450020" y="2019600"/>
            <a:ext cx="4773600" cy="4834800"/>
          </a:xfrm>
          <a:blipFill>
            <a:blip r:embed="rId9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5CC736-C343-4042-B5B2-731703167E82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 bwMode="white">
          <a:xfrm>
            <a:off x="2149200" y="2423886"/>
            <a:ext cx="2811915" cy="2304000"/>
          </a:xfrm>
        </p:spPr>
        <p:txBody>
          <a:bodyPr anchor="b">
            <a:noAutofit/>
          </a:bodyPr>
          <a:lstStyle>
            <a:lvl1pPr>
              <a:lnSpc>
                <a:spcPct val="8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DCB93D-318A-45C3-8194-DDE8366E6AB6}"/>
              </a:ext>
            </a:extLst>
          </p:cNvPr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 bwMode="white">
          <a:xfrm>
            <a:off x="2148931" y="4864101"/>
            <a:ext cx="2626269" cy="5400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4" name="Datumsplatzhalter 23">
            <a:extLst>
              <a:ext uri="{FF2B5EF4-FFF2-40B4-BE49-F238E27FC236}">
                <a16:creationId xmlns:a16="http://schemas.microsoft.com/office/drawing/2014/main" id="{46359454-7BB2-4D0E-8259-40060D96CCAD}"/>
              </a:ext>
            </a:extLst>
          </p:cNvPr>
          <p:cNvSpPr>
            <a:spLocks noGrp="1"/>
          </p:cNvSpPr>
          <p:nvPr>
            <p:ph type="dt" sz="half" idx="32"/>
            <p:custDataLst>
              <p:tags r:id="rId5"/>
            </p:custDataLst>
          </p:nvPr>
        </p:nvSpPr>
        <p:spPr/>
        <p:txBody>
          <a:bodyPr/>
          <a:lstStyle/>
          <a:p>
            <a:fld id="{D5411C5B-DD75-464C-BA2A-5E12B75B0F0C}" type="datetime1">
              <a:rPr lang="de-AT" smtClean="0"/>
              <a:t>18.09.2019</a:t>
            </a:fld>
            <a:endParaRPr lang="de-AT" dirty="0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BD7EFD18-171D-41A9-9423-558112BC5CD5}"/>
              </a:ext>
            </a:extLst>
          </p:cNvPr>
          <p:cNvSpPr>
            <a:spLocks noGrp="1"/>
          </p:cNvSpPr>
          <p:nvPr>
            <p:ph type="ftr" sz="quarter" idx="33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de-AT" dirty="0"/>
              <a:t>Fußzeile über Register "Einfügen" &gt; "Kopf- und Fußzeile" ändern</a:t>
            </a:r>
          </a:p>
        </p:txBody>
      </p:sp>
      <p:sp>
        <p:nvSpPr>
          <p:cNvPr id="26" name="Foliennummernplatzhalter 25">
            <a:extLst>
              <a:ext uri="{FF2B5EF4-FFF2-40B4-BE49-F238E27FC236}">
                <a16:creationId xmlns:a16="http://schemas.microsoft.com/office/drawing/2014/main" id="{F693D187-D417-443C-A300-6C30D4E018C1}"/>
              </a:ext>
            </a:extLst>
          </p:cNvPr>
          <p:cNvSpPr>
            <a:spLocks noGrp="1"/>
          </p:cNvSpPr>
          <p:nvPr>
            <p:ph type="sldNum" sz="quarter" idx="34"/>
            <p:custDataLst>
              <p:tags r:id="rId7"/>
            </p:custDataLst>
          </p:nvPr>
        </p:nvSpPr>
        <p:spPr/>
        <p:txBody>
          <a:bodyPr/>
          <a:lstStyle/>
          <a:p>
            <a:pPr algn="l"/>
            <a:fld id="{44689347-DF5C-405D-A3E6-903429EA3DBB}" type="slidenum">
              <a:rPr lang="de-AT" smtClean="0"/>
              <a:pPr algn="l"/>
              <a:t>‹Nr.›</a:t>
            </a:fld>
            <a:endParaRPr lang="de-AT" dirty="0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3011F3B1-6EA3-4D23-B845-DE8BEFADAF2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497772" y="241082"/>
            <a:ext cx="1429200" cy="449262"/>
          </a:xfrm>
          <a:blipFill>
            <a:blip r:embed="rId10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71583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D1AE8B-0B7F-443F-8C2F-3CEE422FDF7A}"/>
              </a:ext>
            </a:extLst>
          </p:cNvPr>
          <p:cNvSpPr>
            <a:spLocks noGrp="1"/>
          </p:cNvSpPr>
          <p:nvPr>
            <p:ph sz="half" idx="1"/>
            <p:custDataLst>
              <p:tags r:id="rId1"/>
            </p:custDataLst>
          </p:nvPr>
        </p:nvSpPr>
        <p:spPr>
          <a:xfrm>
            <a:off x="839787" y="1736726"/>
            <a:ext cx="5115350" cy="4440238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78C7300-D35E-41E8-ADDB-4850FB726266}"/>
              </a:ext>
            </a:extLst>
          </p:cNvPr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6236865" y="1736726"/>
            <a:ext cx="5164560" cy="44402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EDA5CDF-E4C4-4633-B77F-22B95B0661B4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011F89CC-66EF-461E-9B1B-CA763A4BDCA3}" type="datetime1">
              <a:rPr lang="de-AT" smtClean="0"/>
              <a:t>18.09.2019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E9192AB-2D38-42BD-BD26-3FB6652C8AAE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de-AT" dirty="0"/>
              <a:t>Fußzeile über Register "Einfügen" &gt; "Kopf- und Fußzeile" ändern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19ACC3-56DF-4E90-B9DD-7D7730933C84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pPr algn="l"/>
            <a:fld id="{44689347-DF5C-405D-A3E6-903429EA3DBB}" type="slidenum">
              <a:rPr lang="de-AT" smtClean="0"/>
              <a:pPr algn="l"/>
              <a:t>‹Nr.›</a:t>
            </a:fld>
            <a:endParaRPr lang="de-AT" dirty="0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E60BE764-6D94-4587-8311-852D92CC4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369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verlaufend mit Bild recht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6864404A-D469-41BC-84E4-14E97BCA6B1B}"/>
              </a:ext>
            </a:extLst>
          </p:cNvPr>
          <p:cNvSpPr>
            <a:spLocks noGrp="1"/>
          </p:cNvSpPr>
          <p:nvPr>
            <p:ph type="pic" sz="quarter" idx="21" hasCustomPrompt="1"/>
            <p:custDataLst>
              <p:tags r:id="rId1"/>
            </p:custDataLst>
          </p:nvPr>
        </p:nvSpPr>
        <p:spPr>
          <a:xfrm>
            <a:off x="4548188" y="0"/>
            <a:ext cx="7643812" cy="6858000"/>
          </a:xfrm>
        </p:spPr>
        <p:txBody>
          <a:bodyPr anchor="b">
            <a:normAutofit/>
          </a:bodyPr>
          <a:lstStyle>
            <a:lvl1pPr marL="0" marR="0" indent="0" algn="r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Bild entweder mittels Klick auf das Symbol in der Mitte des Platzhalters einfügen oder zuerst kopieren, dann Rahmen anklicken und mittels STRG+C einfügen. </a:t>
            </a:r>
            <a:br>
              <a:rPr lang="de-AT" dirty="0"/>
            </a:br>
            <a:r>
              <a:rPr lang="de-AT" dirty="0"/>
              <a:t>Anschließend mit „Format &gt; Anordnen &gt; In den Hintergrund bringen“ so platzieren, </a:t>
            </a:r>
            <a:br>
              <a:rPr lang="de-AT" dirty="0"/>
            </a:br>
            <a:r>
              <a:rPr lang="de-AT" dirty="0"/>
              <a:t>dass auch die anderen Elemente wieder sichtbar/bearbeitbar sind.</a:t>
            </a:r>
          </a:p>
          <a:p>
            <a:endParaRPr lang="de-AT" dirty="0"/>
          </a:p>
          <a:p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0E81E6-5DAF-42C7-B85C-93757488BB12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0" y="0"/>
            <a:ext cx="8098971" cy="6858000"/>
          </a:xfrm>
          <a:prstGeom prst="rect">
            <a:avLst/>
          </a:prstGeom>
          <a:gradFill>
            <a:gsLst>
              <a:gs pos="75000">
                <a:srgbClr val="FFFFFF"/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</p:spPr>
        <p:txBody>
          <a:bodyPr lIns="838800" tIns="1735200" rIns="1440000" bIns="540000"/>
          <a:lstStyle>
            <a:lvl5pPr marL="1076325" indent="0"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17" name="Datumsplatzhalter 16">
            <a:extLst>
              <a:ext uri="{FF2B5EF4-FFF2-40B4-BE49-F238E27FC236}">
                <a16:creationId xmlns:a16="http://schemas.microsoft.com/office/drawing/2014/main" id="{CFD366E0-D216-4704-B3AB-FDE72BF0DFD9}"/>
              </a:ext>
            </a:extLst>
          </p:cNvPr>
          <p:cNvSpPr>
            <a:spLocks noGrp="1"/>
          </p:cNvSpPr>
          <p:nvPr>
            <p:ph type="dt" sz="half" idx="18"/>
            <p:custDataLst>
              <p:tags r:id="rId3"/>
            </p:custDataLst>
          </p:nvPr>
        </p:nvSpPr>
        <p:spPr/>
        <p:txBody>
          <a:bodyPr/>
          <a:lstStyle/>
          <a:p>
            <a:fld id="{A4311478-3063-4DB7-A8A8-89A0424B661B}" type="datetime1">
              <a:rPr lang="de-AT" smtClean="0"/>
              <a:t>18.09.2019</a:t>
            </a:fld>
            <a:endParaRPr lang="de-AT" dirty="0"/>
          </a:p>
        </p:txBody>
      </p:sp>
      <p:sp>
        <p:nvSpPr>
          <p:cNvPr id="18" name="Fußzeilenplatzhalter 17">
            <a:extLst>
              <a:ext uri="{FF2B5EF4-FFF2-40B4-BE49-F238E27FC236}">
                <a16:creationId xmlns:a16="http://schemas.microsoft.com/office/drawing/2014/main" id="{B7DF26A1-5702-49BB-8B06-BC8041A72540}"/>
              </a:ext>
            </a:extLst>
          </p:cNvPr>
          <p:cNvSpPr>
            <a:spLocks noGrp="1"/>
          </p:cNvSpPr>
          <p:nvPr>
            <p:ph type="ftr" sz="quarter" idx="19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de-AT" dirty="0"/>
              <a:t>Fußzeile über Register "Einfügen" &gt; "Kopf- und Fußzeile" ändern</a:t>
            </a:r>
          </a:p>
        </p:txBody>
      </p:sp>
      <p:sp>
        <p:nvSpPr>
          <p:cNvPr id="19" name="Foliennummernplatzhalter 18">
            <a:extLst>
              <a:ext uri="{FF2B5EF4-FFF2-40B4-BE49-F238E27FC236}">
                <a16:creationId xmlns:a16="http://schemas.microsoft.com/office/drawing/2014/main" id="{C9A9A138-7490-46A3-B70E-978EEB1C0D55}"/>
              </a:ext>
            </a:extLst>
          </p:cNvPr>
          <p:cNvSpPr>
            <a:spLocks noGrp="1"/>
          </p:cNvSpPr>
          <p:nvPr>
            <p:ph type="sldNum" sz="quarter" idx="20"/>
            <p:custDataLst>
              <p:tags r:id="rId5"/>
            </p:custDataLst>
          </p:nvPr>
        </p:nvSpPr>
        <p:spPr/>
        <p:txBody>
          <a:bodyPr/>
          <a:lstStyle/>
          <a:p>
            <a:pPr algn="l"/>
            <a:fld id="{44689347-DF5C-405D-A3E6-903429EA3DBB}" type="slidenum">
              <a:rPr lang="de-AT" smtClean="0"/>
              <a:pPr algn="l"/>
              <a:t>‹Nr.›</a:t>
            </a:fld>
            <a:endParaRPr lang="de-AT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EA158EA9-699D-43E9-ADD2-EFD1F1ED4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DABBF68E-18F3-4518-96CE-E932F9C5759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497772" y="241082"/>
            <a:ext cx="1429200" cy="449262"/>
          </a:xfrm>
          <a:blipFill>
            <a:blip r:embed="rId7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62197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verlaufend mit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0E81E6-5DAF-42C7-B85C-93757488BB12}"/>
              </a:ext>
            </a:extLst>
          </p:cNvPr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093029" y="0"/>
            <a:ext cx="8098971" cy="6858000"/>
          </a:xfrm>
          <a:prstGeom prst="rect">
            <a:avLst/>
          </a:prstGeom>
          <a:gradFill>
            <a:gsLst>
              <a:gs pos="60000">
                <a:srgbClr val="FFFFFF"/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0"/>
          </a:gradFill>
        </p:spPr>
        <p:txBody>
          <a:bodyPr lIns="828000" tIns="1728000" rIns="720000" bIns="540000"/>
          <a:lstStyle>
            <a:lvl4pPr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CE0FBC5-6746-43D7-88C6-E46875945B83}"/>
              </a:ext>
            </a:extLst>
          </p:cNvPr>
          <p:cNvSpPr>
            <a:spLocks noGrp="1"/>
          </p:cNvSpPr>
          <p:nvPr>
            <p:ph type="pic" sz="quarter" idx="10"/>
            <p:custDataLst>
              <p:tags r:id="rId2"/>
            </p:custDataLst>
          </p:nvPr>
        </p:nvSpPr>
        <p:spPr>
          <a:xfrm>
            <a:off x="1" y="0"/>
            <a:ext cx="7643812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AT" dirty="0"/>
          </a:p>
        </p:txBody>
      </p:sp>
      <p:sp>
        <p:nvSpPr>
          <p:cNvPr id="17" name="Datumsplatzhalter 16">
            <a:extLst>
              <a:ext uri="{FF2B5EF4-FFF2-40B4-BE49-F238E27FC236}">
                <a16:creationId xmlns:a16="http://schemas.microsoft.com/office/drawing/2014/main" id="{CFD366E0-D216-4704-B3AB-FDE72BF0DFD9}"/>
              </a:ext>
            </a:extLst>
          </p:cNvPr>
          <p:cNvSpPr>
            <a:spLocks noGrp="1"/>
          </p:cNvSpPr>
          <p:nvPr>
            <p:ph type="dt" sz="half" idx="18"/>
            <p:custDataLst>
              <p:tags r:id="rId3"/>
            </p:custDataLst>
          </p:nvPr>
        </p:nvSpPr>
        <p:spPr/>
        <p:txBody>
          <a:bodyPr/>
          <a:lstStyle/>
          <a:p>
            <a:fld id="{D09C3B6B-DEBC-4634-9EAA-1C5FF540D6AA}" type="datetime1">
              <a:rPr lang="de-AT" smtClean="0"/>
              <a:t>18.09.2019</a:t>
            </a:fld>
            <a:endParaRPr lang="de-AT" dirty="0"/>
          </a:p>
        </p:txBody>
      </p:sp>
      <p:sp>
        <p:nvSpPr>
          <p:cNvPr id="18" name="Fußzeilenplatzhalter 17">
            <a:extLst>
              <a:ext uri="{FF2B5EF4-FFF2-40B4-BE49-F238E27FC236}">
                <a16:creationId xmlns:a16="http://schemas.microsoft.com/office/drawing/2014/main" id="{B7DF26A1-5702-49BB-8B06-BC8041A72540}"/>
              </a:ext>
            </a:extLst>
          </p:cNvPr>
          <p:cNvSpPr>
            <a:spLocks noGrp="1"/>
          </p:cNvSpPr>
          <p:nvPr>
            <p:ph type="ftr" sz="quarter" idx="19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de-AT" dirty="0"/>
              <a:t>Fußzeile über Register "Einfügen" &gt; "Kopf- und Fußzeile" ändern</a:t>
            </a:r>
          </a:p>
        </p:txBody>
      </p:sp>
      <p:sp>
        <p:nvSpPr>
          <p:cNvPr id="19" name="Foliennummernplatzhalter 18">
            <a:extLst>
              <a:ext uri="{FF2B5EF4-FFF2-40B4-BE49-F238E27FC236}">
                <a16:creationId xmlns:a16="http://schemas.microsoft.com/office/drawing/2014/main" id="{C9A9A138-7490-46A3-B70E-978EEB1C0D55}"/>
              </a:ext>
            </a:extLst>
          </p:cNvPr>
          <p:cNvSpPr>
            <a:spLocks noGrp="1"/>
          </p:cNvSpPr>
          <p:nvPr>
            <p:ph type="sldNum" sz="quarter" idx="20"/>
            <p:custDataLst>
              <p:tags r:id="rId5"/>
            </p:custDataLst>
          </p:nvPr>
        </p:nvSpPr>
        <p:spPr/>
        <p:txBody>
          <a:bodyPr/>
          <a:lstStyle/>
          <a:p>
            <a:pPr algn="l"/>
            <a:fld id="{44689347-DF5C-405D-A3E6-903429EA3DBB}" type="slidenum">
              <a:rPr lang="de-AT" smtClean="0"/>
              <a:pPr algn="l"/>
              <a:t>‹Nr.›</a:t>
            </a:fld>
            <a:endParaRPr lang="de-AT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6B999B56-58A2-4E36-9FD4-2B89B3D0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4588" y="620713"/>
            <a:ext cx="5254308" cy="103950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B712FD4E-F69E-4779-98F3-361E6C4CC23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497772" y="241082"/>
            <a:ext cx="1429200" cy="449262"/>
          </a:xfrm>
          <a:blipFill>
            <a:blip r:embed="rId7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637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6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69100FE6-890A-49AA-8AB2-1CD2D577B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07"/>
          <a:stretch/>
        </p:blipFill>
        <p:spPr>
          <a:xfrm>
            <a:off x="10498764" y="239859"/>
            <a:ext cx="1430589" cy="45000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F17C5A7-4347-4014-9D47-CB4608DB71B7}"/>
              </a:ext>
            </a:extLst>
          </p:cNvPr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839787" y="620713"/>
            <a:ext cx="8863014" cy="103950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AT" dirty="0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2689F7C-4182-47B8-BD42-A40F0C187F8A}"/>
              </a:ext>
            </a:extLst>
          </p:cNvPr>
          <p:cNvSpPr>
            <a:spLocks noGrp="1"/>
          </p:cNvSpPr>
          <p:nvPr>
            <p:ph type="body" idx="1"/>
            <p:custDataLst>
              <p:tags r:id="rId18"/>
            </p:custDataLst>
          </p:nvPr>
        </p:nvSpPr>
        <p:spPr>
          <a:xfrm>
            <a:off x="839787" y="1736725"/>
            <a:ext cx="10561637" cy="44402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27C340-2F41-41B2-8762-CA0A51DE1A3A}"/>
              </a:ext>
            </a:extLst>
          </p:cNvPr>
          <p:cNvSpPr>
            <a:spLocks noGrp="1"/>
          </p:cNvSpPr>
          <p:nvPr>
            <p:ph type="dt" sz="half" idx="2"/>
            <p:custDataLst>
              <p:tags r:id="rId19"/>
            </p:custDataLst>
          </p:nvPr>
        </p:nvSpPr>
        <p:spPr>
          <a:xfrm>
            <a:off x="10665618" y="6603206"/>
            <a:ext cx="735807" cy="1254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A05A89A-FC7C-4025-B843-2CBD2D748332}" type="datetime1">
              <a:rPr lang="de-AT" smtClean="0"/>
              <a:t>18.09.2019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02AF78E-4449-4A86-83E5-D4455C3D56A9}"/>
              </a:ext>
            </a:extLst>
          </p:cNvPr>
          <p:cNvSpPr>
            <a:spLocks noGrp="1"/>
          </p:cNvSpPr>
          <p:nvPr>
            <p:ph type="ftr" sz="quarter" idx="3"/>
            <p:custDataLst>
              <p:tags r:id="rId20"/>
            </p:custDataLst>
          </p:nvPr>
        </p:nvSpPr>
        <p:spPr>
          <a:xfrm>
            <a:off x="839788" y="6603206"/>
            <a:ext cx="4114800" cy="1254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AT"/>
              <a:t>Fußzeile über Register "Einfügen" &gt; "Kopf- und Fußzeile" ändern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3EE357D-7DDC-4AB4-9413-94A13EF00AB7}"/>
              </a:ext>
            </a:extLst>
          </p:cNvPr>
          <p:cNvSpPr>
            <a:spLocks noGrp="1"/>
          </p:cNvSpPr>
          <p:nvPr>
            <p:ph type="sldNum" sz="quarter" idx="4"/>
            <p:custDataLst>
              <p:tags r:id="rId21"/>
            </p:custDataLst>
          </p:nvPr>
        </p:nvSpPr>
        <p:spPr>
          <a:xfrm>
            <a:off x="11472947" y="6603206"/>
            <a:ext cx="465931" cy="1254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l"/>
            <a:fld id="{44689347-DF5C-405D-A3E6-903429EA3DBB}" type="slidenum">
              <a:rPr lang="de-AT" smtClean="0"/>
              <a:pPr algn="l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30796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6" r:id="rId2"/>
    <p:sldLayoutId id="2147483699" r:id="rId3"/>
    <p:sldLayoutId id="2147483664" r:id="rId4"/>
    <p:sldLayoutId id="2147483691" r:id="rId5"/>
    <p:sldLayoutId id="2147483666" r:id="rId6"/>
    <p:sldLayoutId id="2147483669" r:id="rId7"/>
    <p:sldLayoutId id="2147483694" r:id="rId8"/>
    <p:sldLayoutId id="2147483695" r:id="rId9"/>
    <p:sldLayoutId id="2147483689" r:id="rId10"/>
    <p:sldLayoutId id="2147483692" r:id="rId11"/>
    <p:sldLayoutId id="2147483690" r:id="rId12"/>
    <p:sldLayoutId id="2147483693" r:id="rId13"/>
    <p:sldLayoutId id="2147483698" r:id="rId14"/>
    <p:sldLayoutId id="2147483688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529" userDrawn="1">
          <p15:clr>
            <a:srgbClr val="F26B43"/>
          </p15:clr>
        </p15:guide>
        <p15:guide id="4" pos="7182" userDrawn="1">
          <p15:clr>
            <a:srgbClr val="F26B43"/>
          </p15:clr>
        </p15:guide>
        <p15:guide id="6" orient="horz" pos="3894">
          <p15:clr>
            <a:srgbClr val="F26B43"/>
          </p15:clr>
        </p15:guide>
        <p15:guide id="8" orient="horz" pos="4240">
          <p15:clr>
            <a:srgbClr val="F26B43"/>
          </p15:clr>
        </p15:guide>
        <p15:guide id="9" orient="horz" pos="1094" userDrawn="1">
          <p15:clr>
            <a:srgbClr val="F26B43"/>
          </p15:clr>
        </p15:guide>
        <p15:guide id="10" orient="horz" pos="391" userDrawn="1">
          <p15:clr>
            <a:srgbClr val="F26B43"/>
          </p15:clr>
        </p15:guide>
        <p15:guide id="11" pos="4815" userDrawn="1">
          <p15:clr>
            <a:srgbClr val="A4A3A4"/>
          </p15:clr>
        </p15:guide>
        <p15:guide id="12" pos="4240" userDrawn="1">
          <p15:clr>
            <a:srgbClr val="A4A3A4"/>
          </p15:clr>
        </p15:guide>
        <p15:guide id="13" pos="2865" userDrawn="1">
          <p15:clr>
            <a:srgbClr val="A4A3A4"/>
          </p15:clr>
        </p15:guide>
        <p15:guide id="14" orient="horz" pos="10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jpeg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7.png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image" Target="../media/image9.jpeg"/><Relationship Id="rId5" Type="http://schemas.openxmlformats.org/officeDocument/2006/relationships/image" Target="../media/image11.jpe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7.png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image" Target="../media/image9.jpeg"/><Relationship Id="rId5" Type="http://schemas.openxmlformats.org/officeDocument/2006/relationships/image" Target="../media/image11.jpeg"/><Relationship Id="rId10" Type="http://schemas.openxmlformats.org/officeDocument/2006/relationships/image" Target="../media/image15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2.xml"/><Relationship Id="rId6" Type="http://schemas.openxmlformats.org/officeDocument/2006/relationships/image" Target="../media/image7.png"/><Relationship Id="rId5" Type="http://schemas.openxmlformats.org/officeDocument/2006/relationships/image" Target="../media/image9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6.xml"/><Relationship Id="rId6" Type="http://schemas.openxmlformats.org/officeDocument/2006/relationships/image" Target="../media/image7.png"/><Relationship Id="rId5" Type="http://schemas.openxmlformats.org/officeDocument/2006/relationships/image" Target="../media/image9.jpeg"/><Relationship Id="rId4" Type="http://schemas.openxmlformats.org/officeDocument/2006/relationships/image" Target="../media/image11.jpe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0.xml"/><Relationship Id="rId6" Type="http://schemas.openxmlformats.org/officeDocument/2006/relationships/image" Target="../media/image7.png"/><Relationship Id="rId5" Type="http://schemas.openxmlformats.org/officeDocument/2006/relationships/image" Target="../media/image9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7.png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image" Target="../media/image9.jpeg"/><Relationship Id="rId5" Type="http://schemas.openxmlformats.org/officeDocument/2006/relationships/image" Target="../media/image11.jpeg"/><Relationship Id="rId10" Type="http://schemas.openxmlformats.org/officeDocument/2006/relationships/image" Target="../media/image21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mailto:asiba.salioska@itworks.co.at" TargetMode="Externa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5" Type="http://schemas.openxmlformats.org/officeDocument/2006/relationships/image" Target="../media/image9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6F089163-3053-4F25-B13B-13EF037CB34E}"/>
              </a:ext>
            </a:extLst>
          </p:cNvPr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466269" y="4522638"/>
            <a:ext cx="5629729" cy="1850170"/>
          </a:xfrm>
        </p:spPr>
        <p:txBody>
          <a:bodyPr>
            <a:normAutofit/>
          </a:bodyPr>
          <a:lstStyle/>
          <a:p>
            <a:endParaRPr lang="de-AT" dirty="0" smtClean="0"/>
          </a:p>
          <a:p>
            <a:r>
              <a:rPr lang="de-AT" dirty="0" err="1" smtClean="0"/>
              <a:t>itworks</a:t>
            </a:r>
            <a:r>
              <a:rPr lang="de-AT" dirty="0" smtClean="0"/>
              <a:t> </a:t>
            </a:r>
            <a:r>
              <a:rPr lang="de-AT" dirty="0"/>
              <a:t>Personalservice </a:t>
            </a:r>
            <a:br>
              <a:rPr lang="de-AT" dirty="0"/>
            </a:br>
            <a:r>
              <a:rPr lang="de-AT" dirty="0"/>
              <a:t>und Beratung </a:t>
            </a:r>
            <a:r>
              <a:rPr lang="de-AT" dirty="0" smtClean="0"/>
              <a:t>gGmbH</a:t>
            </a:r>
          </a:p>
          <a:p>
            <a:endParaRPr lang="de-AT" sz="1600" dirty="0" smtClean="0"/>
          </a:p>
          <a:p>
            <a:r>
              <a:rPr lang="de-AT" sz="1600" dirty="0" smtClean="0"/>
              <a:t>Wien, am 17.09.2019</a:t>
            </a:r>
          </a:p>
          <a:p>
            <a:endParaRPr lang="de-AT" dirty="0"/>
          </a:p>
          <a:p>
            <a:endParaRPr lang="de-AT" dirty="0" smtClean="0"/>
          </a:p>
          <a:p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D41AC51-E9C1-49A0-AFCD-1CAF6D242FA9}"/>
              </a:ext>
            </a:extLst>
          </p:cNvPr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de-AT" sz="3200" dirty="0"/>
              <a:t>ROMA</a:t>
            </a:r>
            <a:r>
              <a:rPr lang="de-AT" sz="3200" b="0" dirty="0"/>
              <a:t>	</a:t>
            </a:r>
            <a:r>
              <a:rPr lang="de-AT" sz="3200" dirty="0"/>
              <a:t>A</a:t>
            </a:r>
            <a:r>
              <a:rPr lang="de-AT" sz="3200" b="0" dirty="0"/>
              <a:t>usbildungs- &amp;</a:t>
            </a:r>
            <a:br>
              <a:rPr lang="de-AT" sz="3200" b="0" dirty="0"/>
            </a:br>
            <a:r>
              <a:rPr lang="de-AT" sz="3200" b="0" dirty="0"/>
              <a:t>	</a:t>
            </a:r>
            <a:r>
              <a:rPr lang="de-AT" sz="3200" b="0" dirty="0" smtClean="0"/>
              <a:t>        </a:t>
            </a:r>
            <a:r>
              <a:rPr lang="de-AT" sz="3200" dirty="0" smtClean="0"/>
              <a:t>B</a:t>
            </a:r>
            <a:r>
              <a:rPr lang="de-AT" sz="3200" b="0" dirty="0" smtClean="0"/>
              <a:t>erufsberatungs-</a:t>
            </a:r>
            <a:r>
              <a:rPr lang="de-AT" sz="3200" b="0" dirty="0"/>
              <a:t/>
            </a:r>
            <a:br>
              <a:rPr lang="de-AT" sz="3200" b="0" dirty="0"/>
            </a:br>
            <a:r>
              <a:rPr lang="de-AT" sz="3200" b="0" dirty="0"/>
              <a:t>	</a:t>
            </a:r>
            <a:r>
              <a:rPr lang="de-AT" sz="3200" b="0" dirty="0" smtClean="0"/>
              <a:t>        </a:t>
            </a:r>
            <a:r>
              <a:rPr lang="de-AT" sz="3200" dirty="0" smtClean="0"/>
              <a:t>C</a:t>
            </a:r>
            <a:r>
              <a:rPr lang="de-AT" sz="3200" b="0" dirty="0" smtClean="0"/>
              <a:t>entrum</a:t>
            </a:r>
            <a:r>
              <a:rPr lang="de-AT" sz="3200" dirty="0" smtClean="0"/>
              <a:t/>
            </a:r>
            <a:br>
              <a:rPr lang="de-AT" sz="3200" dirty="0" smtClean="0"/>
            </a:br>
            <a:r>
              <a:rPr lang="de-AT" sz="3200" dirty="0"/>
              <a:t/>
            </a:r>
            <a:br>
              <a:rPr lang="de-AT" sz="3200" dirty="0"/>
            </a:br>
            <a:endParaRPr lang="de-AT" sz="3200" dirty="0"/>
          </a:p>
        </p:txBody>
      </p:sp>
      <p:pic>
        <p:nvPicPr>
          <p:cNvPr id="4" name="Grafik 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2922" y="4522638"/>
            <a:ext cx="1107703" cy="1131714"/>
          </a:xfrm>
          <a:prstGeom prst="rect">
            <a:avLst/>
          </a:prstGeom>
        </p:spPr>
      </p:pic>
      <p:pic>
        <p:nvPicPr>
          <p:cNvPr id="7" name="Bild 1" descr="ESF-Logo 201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245" y="1189445"/>
            <a:ext cx="2367008" cy="212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 descr="BMASGK_Logo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8666" y="3495441"/>
            <a:ext cx="2363588" cy="6437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189" y="5871185"/>
            <a:ext cx="1293845" cy="72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21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35AF59-14DB-4E3F-B756-2724D2F96ABC}"/>
              </a:ext>
            </a:extLst>
          </p:cNvPr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833513" y="2080725"/>
            <a:ext cx="10567912" cy="3965607"/>
          </a:xfrm>
        </p:spPr>
        <p:txBody>
          <a:bodyPr>
            <a:normAutofit/>
          </a:bodyPr>
          <a:lstStyle/>
          <a:p>
            <a:pPr marL="0" lvl="0" indent="0">
              <a:buClr>
                <a:srgbClr val="C80000"/>
              </a:buClr>
              <a:buSzPct val="150000"/>
              <a:buNone/>
            </a:pPr>
            <a:r>
              <a:rPr lang="de-DE" sz="1800" dirty="0">
                <a:solidFill>
                  <a:schemeClr val="accent4"/>
                </a:solidFill>
                <a:ea typeface="+mj-ea"/>
                <a:cs typeface="+mj-cs"/>
              </a:rPr>
              <a:t>Kulturverein österreichischer Roma </a:t>
            </a:r>
          </a:p>
          <a:p>
            <a:pPr marL="742950" lvl="1" indent="-285750">
              <a:spcBef>
                <a:spcPts val="1200"/>
              </a:spcBef>
              <a:buClr>
                <a:srgbClr val="C80000"/>
              </a:buClr>
              <a:buSzPct val="150000"/>
            </a:pPr>
            <a:r>
              <a:rPr lang="de-DE" sz="1600" dirty="0"/>
              <a:t>Wichtigste Ziele: Anerkennung der Volksgruppe, Erhalt der Sprache und Stärkung des Volksgruppenbewusstseins</a:t>
            </a:r>
          </a:p>
          <a:p>
            <a:pPr marL="742950" lvl="1" indent="-285750">
              <a:spcBef>
                <a:spcPts val="1200"/>
              </a:spcBef>
              <a:buClr>
                <a:srgbClr val="C80000"/>
              </a:buClr>
              <a:buSzPct val="150000"/>
            </a:pPr>
            <a:r>
              <a:rPr lang="de-AT" sz="1600" dirty="0"/>
              <a:t>Verbesserung der sozialen und politischen Stellung der </a:t>
            </a:r>
            <a:r>
              <a:rPr lang="de-AT" sz="1600" dirty="0" smtClean="0"/>
              <a:t>Volksgruppenangehörigen </a:t>
            </a:r>
            <a:r>
              <a:rPr lang="de-AT" sz="1600" dirty="0"/>
              <a:t>in Österreich</a:t>
            </a:r>
            <a:endParaRPr lang="de-DE" sz="1600" dirty="0"/>
          </a:p>
          <a:p>
            <a:pPr marL="742950" lvl="1" indent="-285750">
              <a:spcBef>
                <a:spcPts val="1200"/>
              </a:spcBef>
              <a:buClr>
                <a:srgbClr val="C80000"/>
              </a:buClr>
              <a:buSzPct val="150000"/>
            </a:pPr>
            <a:r>
              <a:rPr lang="de-DE" sz="1600" dirty="0"/>
              <a:t>Öffentlichkeitsarbeit über die Belange und Bedürfnisse der Roma</a:t>
            </a:r>
            <a:endParaRPr lang="de-DE" sz="1600" dirty="0">
              <a:solidFill>
                <a:srgbClr val="C80000"/>
              </a:solidFill>
            </a:endParaRPr>
          </a:p>
          <a:p>
            <a:pPr marL="0" lvl="0" indent="0">
              <a:lnSpc>
                <a:spcPct val="90000"/>
              </a:lnSpc>
              <a:spcBef>
                <a:spcPct val="0"/>
              </a:spcBef>
              <a:buClr>
                <a:srgbClr val="C80000"/>
              </a:buClr>
              <a:buSzPct val="150000"/>
              <a:buNone/>
            </a:pPr>
            <a:endParaRPr lang="de-DE" sz="1800" b="1" dirty="0" smtClean="0">
              <a:solidFill>
                <a:schemeClr val="accent4"/>
              </a:solidFill>
              <a:ea typeface="+mj-ea"/>
              <a:cs typeface="+mj-cs"/>
            </a:endParaRPr>
          </a:p>
          <a:p>
            <a:pPr marL="0" lvl="0" indent="0">
              <a:lnSpc>
                <a:spcPct val="90000"/>
              </a:lnSpc>
              <a:spcBef>
                <a:spcPct val="0"/>
              </a:spcBef>
              <a:buClr>
                <a:srgbClr val="C80000"/>
              </a:buClr>
              <a:buSzPct val="150000"/>
              <a:buNone/>
            </a:pPr>
            <a:endParaRPr lang="de-DE" sz="1800" b="1" dirty="0">
              <a:solidFill>
                <a:schemeClr val="accent4"/>
              </a:solidFill>
              <a:ea typeface="+mj-ea"/>
              <a:cs typeface="+mj-cs"/>
            </a:endParaRPr>
          </a:p>
          <a:p>
            <a:pPr marL="0" lvl="0" indent="0">
              <a:lnSpc>
                <a:spcPct val="90000"/>
              </a:lnSpc>
              <a:spcBef>
                <a:spcPct val="0"/>
              </a:spcBef>
              <a:buClr>
                <a:srgbClr val="C80000"/>
              </a:buClr>
              <a:buSzPct val="150000"/>
              <a:buNone/>
            </a:pPr>
            <a:r>
              <a:rPr lang="de-DE" sz="1800" dirty="0" err="1" smtClean="0">
                <a:solidFill>
                  <a:schemeClr val="accent4"/>
                </a:solidFill>
                <a:ea typeface="+mj-ea"/>
                <a:cs typeface="+mj-cs"/>
              </a:rPr>
              <a:t>itworks</a:t>
            </a:r>
            <a:r>
              <a:rPr lang="de-DE" sz="1800" dirty="0" smtClean="0">
                <a:solidFill>
                  <a:schemeClr val="accent4"/>
                </a:solidFill>
                <a:ea typeface="+mj-ea"/>
                <a:cs typeface="+mj-cs"/>
              </a:rPr>
              <a:t> </a:t>
            </a:r>
            <a:r>
              <a:rPr lang="de-DE" sz="1800" dirty="0">
                <a:solidFill>
                  <a:schemeClr val="accent4"/>
                </a:solidFill>
                <a:ea typeface="+mj-ea"/>
                <a:cs typeface="+mj-cs"/>
              </a:rPr>
              <a:t>Personalservice </a:t>
            </a:r>
            <a:r>
              <a:rPr lang="de-DE" sz="1800" dirty="0" smtClean="0">
                <a:solidFill>
                  <a:schemeClr val="accent4"/>
                </a:solidFill>
                <a:ea typeface="+mj-ea"/>
                <a:cs typeface="+mj-cs"/>
              </a:rPr>
              <a:t>&amp; Beratung </a:t>
            </a:r>
            <a:r>
              <a:rPr lang="de-DE" sz="1800" dirty="0">
                <a:solidFill>
                  <a:schemeClr val="accent4"/>
                </a:solidFill>
                <a:ea typeface="+mj-ea"/>
                <a:cs typeface="+mj-cs"/>
              </a:rPr>
              <a:t>gemeinnützige GmbH</a:t>
            </a:r>
          </a:p>
          <a:p>
            <a:pPr marL="742950" lvl="1" indent="-285750">
              <a:spcBef>
                <a:spcPts val="1200"/>
              </a:spcBef>
              <a:buClr>
                <a:srgbClr val="C80000"/>
              </a:buClr>
              <a:buSzPct val="150000"/>
            </a:pPr>
            <a:r>
              <a:rPr lang="de-DE" sz="1600" dirty="0"/>
              <a:t>Beschäftigungs- und Beratungsprojekte im arbeitsmarktpolitischen Kontext</a:t>
            </a:r>
          </a:p>
          <a:p>
            <a:pPr marL="742950" lvl="1" indent="-285750">
              <a:spcBef>
                <a:spcPts val="1200"/>
              </a:spcBef>
              <a:buClr>
                <a:srgbClr val="C80000"/>
              </a:buClr>
              <a:buSzPct val="150000"/>
            </a:pPr>
            <a:r>
              <a:rPr lang="de-DE" sz="1600" dirty="0"/>
              <a:t>Schwerpunkt: </a:t>
            </a:r>
            <a:r>
              <a:rPr lang="de-AT" sz="1600" dirty="0"/>
              <a:t>Beratung, Betreuung, Beschäftigung und Vermittlung von am Arbeitsmarkt benachteiligten Personen</a:t>
            </a:r>
            <a:endParaRPr lang="de-DE" sz="1600" dirty="0"/>
          </a:p>
          <a:p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B491A35-CC7C-43A9-B59A-F0E7233C0948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3480" y="1350545"/>
            <a:ext cx="8869320" cy="590222"/>
          </a:xfrm>
        </p:spPr>
        <p:txBody>
          <a:bodyPr/>
          <a:lstStyle/>
          <a:p>
            <a:r>
              <a:rPr lang="de-AT" dirty="0" err="1"/>
              <a:t>ProjektpartnerInnen</a:t>
            </a:r>
            <a:endParaRPr lang="de-AT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BA146C6A-04F4-4283-B1BD-ADB11E7BD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45117" y="6603206"/>
            <a:ext cx="4114800" cy="125412"/>
          </a:xfrm>
        </p:spPr>
        <p:txBody>
          <a:bodyPr/>
          <a:lstStyle/>
          <a:p>
            <a:r>
              <a:rPr lang="de-AT" dirty="0" smtClean="0"/>
              <a:t>ROMA Ausbildungs- und Berufsberatungs-Centrum</a:t>
            </a:r>
            <a:endParaRPr lang="de-AT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0F8F3719-D926-40DD-989A-366889A0F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44689347-DF5C-405D-A3E6-903429EA3DBB}" type="slidenum">
              <a:rPr lang="de-AT" smtClean="0"/>
              <a:pPr algn="l"/>
              <a:t>2</a:t>
            </a:fld>
            <a:endParaRPr lang="de-AT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812327" y="177983"/>
            <a:ext cx="9566951" cy="667509"/>
            <a:chOff x="467085" y="252631"/>
            <a:chExt cx="9566951" cy="667509"/>
          </a:xfrm>
        </p:grpSpPr>
        <p:pic>
          <p:nvPicPr>
            <p:cNvPr id="9" name="Bild 1" descr="ESF-Logo 2015.jpg"/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085" y="262915"/>
              <a:ext cx="732790" cy="657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Grafik 12" descr="BMASGK_Logo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3851" y="257823"/>
              <a:ext cx="2378075" cy="647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rafik 13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1563" y="252631"/>
              <a:ext cx="662473" cy="583602"/>
            </a:xfrm>
            <a:prstGeom prst="rect">
              <a:avLst/>
            </a:prstGeom>
          </p:spPr>
        </p:pic>
      </p:grpSp>
      <p:pic>
        <p:nvPicPr>
          <p:cNvPr id="15" name="Grafik 14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44" y="6296122"/>
            <a:ext cx="982473" cy="552641"/>
          </a:xfrm>
          <a:prstGeom prst="rect">
            <a:avLst/>
          </a:prstGeom>
        </p:spPr>
      </p:pic>
      <p:pic>
        <p:nvPicPr>
          <p:cNvPr id="16" name="Picture 57" descr="A close up of a logo&#10;&#10;Description automatically generated">
            <a:extLst>
              <a:ext uri="{FF2B5EF4-FFF2-40B4-BE49-F238E27FC236}">
                <a16:creationId xmlns:a16="http://schemas.microsoft.com/office/drawing/2014/main" id="{FBF44465-1B33-4A93-A182-92A573C848E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5878" y="5434158"/>
            <a:ext cx="737069" cy="737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26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35AF59-14DB-4E3F-B756-2724D2F96ABC}"/>
              </a:ext>
            </a:extLst>
          </p:cNvPr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833513" y="2080725"/>
            <a:ext cx="10567912" cy="39656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1800" dirty="0">
                <a:solidFill>
                  <a:srgbClr val="C80000"/>
                </a:solidFill>
              </a:rPr>
              <a:t>Durchführungszeitraum:	</a:t>
            </a:r>
            <a:r>
              <a:rPr lang="de-DE" sz="1800" dirty="0" smtClean="0"/>
              <a:t>01.05.2019– 31.10.2022</a:t>
            </a:r>
          </a:p>
          <a:p>
            <a:pPr marL="0" indent="0">
              <a:buClr>
                <a:srgbClr val="FFC000"/>
              </a:buClr>
              <a:buSzPct val="150000"/>
              <a:buNone/>
            </a:pPr>
            <a:r>
              <a:rPr lang="de-DE" sz="1800" dirty="0" smtClean="0">
                <a:solidFill>
                  <a:srgbClr val="C80000"/>
                </a:solidFill>
              </a:rPr>
              <a:t>Zielgruppe</a:t>
            </a:r>
            <a:r>
              <a:rPr lang="de-DE" sz="1800" dirty="0">
                <a:solidFill>
                  <a:srgbClr val="C80000"/>
                </a:solidFill>
              </a:rPr>
              <a:t>:		</a:t>
            </a:r>
            <a:r>
              <a:rPr lang="de-DE" sz="1800" dirty="0" smtClean="0"/>
              <a:t>Personen </a:t>
            </a:r>
            <a:r>
              <a:rPr lang="de-DE" sz="1800" dirty="0"/>
              <a:t>im Erwerbsalter (</a:t>
            </a:r>
            <a:r>
              <a:rPr lang="de-DE" sz="1800" dirty="0" smtClean="0"/>
              <a:t>15-65</a:t>
            </a:r>
            <a:r>
              <a:rPr lang="de-DE" sz="1800" dirty="0"/>
              <a:t>),die sich </a:t>
            </a:r>
            <a:r>
              <a:rPr lang="de-DE" sz="1800" dirty="0" smtClean="0"/>
              <a:t>							der </a:t>
            </a:r>
            <a:r>
              <a:rPr lang="de-DE" sz="1800" dirty="0"/>
              <a:t>Gruppe </a:t>
            </a:r>
            <a:r>
              <a:rPr lang="de-DE" sz="1800" dirty="0" smtClean="0"/>
              <a:t>Roma/</a:t>
            </a:r>
            <a:r>
              <a:rPr lang="de-DE" sz="1800" dirty="0" err="1" smtClean="0"/>
              <a:t>Romni</a:t>
            </a:r>
            <a:r>
              <a:rPr lang="de-DE" sz="1800" dirty="0"/>
              <a:t>, Sinti/</a:t>
            </a:r>
            <a:r>
              <a:rPr lang="de-DE" sz="1800" dirty="0" err="1"/>
              <a:t>Sintize</a:t>
            </a:r>
            <a:r>
              <a:rPr lang="de-DE" sz="1800" dirty="0"/>
              <a:t> oder 					</a:t>
            </a:r>
            <a:r>
              <a:rPr lang="de-DE" sz="1800" dirty="0" smtClean="0"/>
              <a:t>		anderen Gruppierungen zugehörig fühlen</a:t>
            </a:r>
            <a:endParaRPr lang="de-DE" sz="1800" dirty="0" smtClean="0">
              <a:solidFill>
                <a:srgbClr val="C80000"/>
              </a:solidFill>
            </a:endParaRPr>
          </a:p>
          <a:p>
            <a:pPr marL="0" indent="0">
              <a:buClr>
                <a:srgbClr val="FFC000"/>
              </a:buClr>
              <a:buSzPct val="150000"/>
              <a:buNone/>
            </a:pPr>
            <a:r>
              <a:rPr lang="de-DE" sz="1800" dirty="0" smtClean="0">
                <a:solidFill>
                  <a:srgbClr val="C80000"/>
                </a:solidFill>
              </a:rPr>
              <a:t>Anzahl :</a:t>
            </a:r>
            <a:r>
              <a:rPr lang="de-DE" sz="1800" dirty="0">
                <a:solidFill>
                  <a:srgbClr val="C80000"/>
                </a:solidFill>
              </a:rPr>
              <a:t>	</a:t>
            </a:r>
            <a:r>
              <a:rPr lang="de-DE" sz="1800" dirty="0" smtClean="0">
                <a:solidFill>
                  <a:srgbClr val="C80000"/>
                </a:solidFill>
              </a:rPr>
              <a:t>		</a:t>
            </a:r>
            <a:r>
              <a:rPr lang="de-DE" sz="1800" dirty="0" smtClean="0"/>
              <a:t>300 </a:t>
            </a:r>
            <a:r>
              <a:rPr lang="de-DE" sz="1800" dirty="0" err="1" smtClean="0"/>
              <a:t>TeilnehmerInnen</a:t>
            </a:r>
            <a:r>
              <a:rPr lang="de-DE" sz="1800" dirty="0" smtClean="0"/>
              <a:t>, davon:</a:t>
            </a:r>
            <a:endParaRPr lang="de-DE" sz="1800" dirty="0" smtClean="0">
              <a:solidFill>
                <a:srgbClr val="C80000"/>
              </a:solidFill>
            </a:endParaRPr>
          </a:p>
          <a:p>
            <a:pPr marL="0" indent="0">
              <a:buClr>
                <a:srgbClr val="FFC000"/>
              </a:buClr>
              <a:buSzPct val="150000"/>
              <a:buNone/>
            </a:pPr>
            <a:r>
              <a:rPr lang="de-DE" sz="1800" dirty="0">
                <a:solidFill>
                  <a:srgbClr val="C80000"/>
                </a:solidFill>
              </a:rPr>
              <a:t>	</a:t>
            </a:r>
            <a:r>
              <a:rPr lang="de-DE" sz="1800" dirty="0" smtClean="0">
                <a:solidFill>
                  <a:srgbClr val="C80000"/>
                </a:solidFill>
              </a:rPr>
              <a:t>		Erwachsene: </a:t>
            </a:r>
            <a:r>
              <a:rPr lang="de-DE" sz="1800" dirty="0" smtClean="0"/>
              <a:t>150 </a:t>
            </a:r>
            <a:r>
              <a:rPr lang="de-DE" sz="1800" dirty="0"/>
              <a:t>im </a:t>
            </a:r>
            <a:r>
              <a:rPr lang="de-DE" sz="1800" dirty="0" smtClean="0"/>
              <a:t>Case-Management</a:t>
            </a:r>
          </a:p>
          <a:p>
            <a:pPr marL="0" indent="0">
              <a:buClr>
                <a:srgbClr val="FFC000"/>
              </a:buClr>
              <a:buSzPct val="150000"/>
              <a:buNone/>
            </a:pPr>
            <a:r>
              <a:rPr lang="de-DE" sz="1800" dirty="0"/>
              <a:t>	</a:t>
            </a:r>
            <a:r>
              <a:rPr lang="de-DE" sz="1800" dirty="0" smtClean="0"/>
              <a:t>		</a:t>
            </a:r>
            <a:r>
              <a:rPr lang="de-DE" sz="1800" dirty="0" smtClean="0">
                <a:solidFill>
                  <a:srgbClr val="C80000"/>
                </a:solidFill>
              </a:rPr>
              <a:t>Jugendliche</a:t>
            </a:r>
            <a:r>
              <a:rPr lang="de-DE" sz="1800" dirty="0">
                <a:solidFill>
                  <a:srgbClr val="C80000"/>
                </a:solidFill>
              </a:rPr>
              <a:t>:</a:t>
            </a:r>
            <a:r>
              <a:rPr lang="de-DE" sz="1800" dirty="0" smtClean="0"/>
              <a:t> 30 in intensive Berufsorientierung</a:t>
            </a:r>
            <a:endParaRPr lang="de-DE" sz="1800" dirty="0"/>
          </a:p>
          <a:p>
            <a:pPr marL="0" indent="0">
              <a:buClr>
                <a:srgbClr val="FFC000"/>
              </a:buClr>
              <a:buSzPct val="150000"/>
              <a:buNone/>
            </a:pPr>
            <a:endParaRPr lang="de-DE" sz="1800" dirty="0" smtClean="0">
              <a:solidFill>
                <a:srgbClr val="C80000"/>
              </a:solidFill>
            </a:endParaRPr>
          </a:p>
          <a:p>
            <a:pPr marL="0" indent="0">
              <a:buClr>
                <a:srgbClr val="FFC000"/>
              </a:buClr>
              <a:buSzPct val="150000"/>
              <a:buNone/>
            </a:pPr>
            <a:r>
              <a:rPr lang="de-DE" sz="1800" dirty="0" smtClean="0">
                <a:solidFill>
                  <a:srgbClr val="C80000"/>
                </a:solidFill>
              </a:rPr>
              <a:t>Ziele:</a:t>
            </a:r>
            <a:r>
              <a:rPr lang="de-DE" sz="1800" dirty="0">
                <a:solidFill>
                  <a:srgbClr val="C80000"/>
                </a:solidFill>
              </a:rPr>
              <a:t>			</a:t>
            </a:r>
            <a:r>
              <a:rPr lang="de-DE" sz="1800" dirty="0" smtClean="0"/>
              <a:t>Inklusion durch </a:t>
            </a:r>
            <a:r>
              <a:rPr lang="de-DE" sz="1800" dirty="0"/>
              <a:t>Förderung 	</a:t>
            </a:r>
            <a:r>
              <a:rPr lang="de-DE" sz="1800" dirty="0" smtClean="0"/>
              <a:t>der </a:t>
            </a:r>
            <a:r>
              <a:rPr lang="de-DE" sz="1800" dirty="0"/>
              <a:t>Chancengleichheit </a:t>
            </a:r>
            <a:endParaRPr lang="de-DE" sz="1800" dirty="0" smtClean="0"/>
          </a:p>
          <a:p>
            <a:pPr marL="0" indent="0">
              <a:buClr>
                <a:srgbClr val="FFC000"/>
              </a:buClr>
              <a:buSzPct val="150000"/>
              <a:buNone/>
            </a:pPr>
            <a:r>
              <a:rPr lang="de-DE" sz="1800" dirty="0"/>
              <a:t>	</a:t>
            </a:r>
            <a:r>
              <a:rPr lang="de-DE" sz="1800" dirty="0" smtClean="0"/>
              <a:t>		am Arbeitsmarkt</a:t>
            </a:r>
          </a:p>
          <a:p>
            <a:pPr marL="0" indent="0">
              <a:buClr>
                <a:srgbClr val="FFC000"/>
              </a:buClr>
              <a:buSzPct val="150000"/>
              <a:buNone/>
            </a:pPr>
            <a:r>
              <a:rPr lang="de-DE" sz="1800" dirty="0" smtClean="0"/>
              <a:t> </a:t>
            </a:r>
            <a:r>
              <a:rPr lang="de-DE" sz="1800" dirty="0">
                <a:solidFill>
                  <a:srgbClr val="C80000"/>
                </a:solidFill>
              </a:rPr>
              <a:t>				</a:t>
            </a:r>
            <a:endParaRPr lang="de-DE" sz="1800" dirty="0" smtClean="0"/>
          </a:p>
          <a:p>
            <a:pPr marL="0" indent="0">
              <a:buNone/>
            </a:pPr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B491A35-CC7C-43A9-B59A-F0E7233C0948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3480" y="1350545"/>
            <a:ext cx="8869320" cy="590222"/>
          </a:xfrm>
        </p:spPr>
        <p:txBody>
          <a:bodyPr/>
          <a:lstStyle/>
          <a:p>
            <a:r>
              <a:rPr lang="de-AT" dirty="0" smtClean="0"/>
              <a:t>Projektdaten</a:t>
            </a:r>
            <a:endParaRPr lang="de-AT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BA146C6A-04F4-4283-B1BD-ADB11E7BD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45117" y="6603206"/>
            <a:ext cx="4114800" cy="125412"/>
          </a:xfrm>
        </p:spPr>
        <p:txBody>
          <a:bodyPr/>
          <a:lstStyle/>
          <a:p>
            <a:r>
              <a:rPr lang="de-AT" dirty="0" smtClean="0"/>
              <a:t>ROMA Ausbildungs- und Berufsberatungs-Centrum</a:t>
            </a:r>
            <a:endParaRPr lang="de-AT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0F8F3719-D926-40DD-989A-366889A0F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44689347-DF5C-405D-A3E6-903429EA3DBB}" type="slidenum">
              <a:rPr lang="de-AT" smtClean="0"/>
              <a:pPr algn="l"/>
              <a:t>3</a:t>
            </a:fld>
            <a:endParaRPr lang="de-AT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812327" y="177983"/>
            <a:ext cx="9566951" cy="667509"/>
            <a:chOff x="467085" y="252631"/>
            <a:chExt cx="9566951" cy="667509"/>
          </a:xfrm>
        </p:grpSpPr>
        <p:pic>
          <p:nvPicPr>
            <p:cNvPr id="9" name="Bild 1" descr="ESF-Logo 2015.jpg"/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085" y="262915"/>
              <a:ext cx="732790" cy="657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Grafik 12" descr="BMASGK_Logo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3851" y="257823"/>
              <a:ext cx="2378075" cy="647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rafik 13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1563" y="252631"/>
              <a:ext cx="662473" cy="583602"/>
            </a:xfrm>
            <a:prstGeom prst="rect">
              <a:avLst/>
            </a:prstGeom>
          </p:spPr>
        </p:pic>
      </p:grpSp>
      <p:pic>
        <p:nvPicPr>
          <p:cNvPr id="15" name="Grafik 14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44" y="6296122"/>
            <a:ext cx="982473" cy="55264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20" r="-476"/>
          <a:stretch/>
        </p:blipFill>
        <p:spPr>
          <a:xfrm>
            <a:off x="8865735" y="1350545"/>
            <a:ext cx="2750877" cy="2787269"/>
          </a:xfrm>
          <a:prstGeom prst="rect">
            <a:avLst/>
          </a:prstGeom>
        </p:spPr>
      </p:pic>
      <p:pic>
        <p:nvPicPr>
          <p:cNvPr id="18" name="Picture 188" descr="A close up of a logo&#10;&#10;Description automatically generated">
            <a:extLst>
              <a:ext uri="{FF2B5EF4-FFF2-40B4-BE49-F238E27FC236}">
                <a16:creationId xmlns:a16="http://schemas.microsoft.com/office/drawing/2014/main" id="{D66F6EB9-ECF8-46B9-A04A-B5BB8B2FA86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5878" y="5309263"/>
            <a:ext cx="737069" cy="737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76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91A35-CC7C-43A9-B59A-F0E7233C0948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3480" y="1229245"/>
            <a:ext cx="8869320" cy="590222"/>
          </a:xfrm>
        </p:spPr>
        <p:txBody>
          <a:bodyPr/>
          <a:lstStyle/>
          <a:p>
            <a:r>
              <a:rPr lang="de-AT" dirty="0" smtClean="0"/>
              <a:t>Beratungsangebot</a:t>
            </a:r>
            <a:endParaRPr lang="de-AT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BA146C6A-04F4-4283-B1BD-ADB11E7BD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45117" y="6603206"/>
            <a:ext cx="4114800" cy="125412"/>
          </a:xfrm>
        </p:spPr>
        <p:txBody>
          <a:bodyPr/>
          <a:lstStyle/>
          <a:p>
            <a:r>
              <a:rPr lang="de-AT" dirty="0" smtClean="0"/>
              <a:t>ROMA Ausbildungs- und Berufsberatungs-Centrum</a:t>
            </a:r>
            <a:endParaRPr lang="de-AT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0F8F3719-D926-40DD-989A-366889A0F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44689347-DF5C-405D-A3E6-903429EA3DBB}" type="slidenum">
              <a:rPr lang="de-AT" smtClean="0"/>
              <a:pPr algn="l"/>
              <a:t>4</a:t>
            </a:fld>
            <a:endParaRPr lang="de-AT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812327" y="177983"/>
            <a:ext cx="9566951" cy="667509"/>
            <a:chOff x="467085" y="252631"/>
            <a:chExt cx="9566951" cy="667509"/>
          </a:xfrm>
        </p:grpSpPr>
        <p:pic>
          <p:nvPicPr>
            <p:cNvPr id="9" name="Bild 1" descr="ESF-Logo 2015.jpg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085" y="262915"/>
              <a:ext cx="732790" cy="657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Grafik 12" descr="BMASGK_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3851" y="257823"/>
              <a:ext cx="2378075" cy="647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rafik 13"/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1563" y="252631"/>
              <a:ext cx="662473" cy="583602"/>
            </a:xfrm>
            <a:prstGeom prst="rect">
              <a:avLst/>
            </a:prstGeom>
          </p:spPr>
        </p:pic>
      </p:grpSp>
      <p:pic>
        <p:nvPicPr>
          <p:cNvPr id="15" name="Grafik 14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44" y="6296122"/>
            <a:ext cx="982473" cy="552641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AFCD5A81-A263-4156-B30F-05A89A073C34}"/>
              </a:ext>
            </a:extLst>
          </p:cNvPr>
          <p:cNvSpPr/>
          <p:nvPr/>
        </p:nvSpPr>
        <p:spPr>
          <a:xfrm>
            <a:off x="6252877" y="4350687"/>
            <a:ext cx="2141678" cy="1815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smtClean="0"/>
              <a:t>Aktive Vermittlungs-unterstützung</a:t>
            </a:r>
            <a:endParaRPr lang="de-AT" sz="1600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620D9961-C3BB-4CBC-8FF9-CD9EDD39245C}"/>
              </a:ext>
            </a:extLst>
          </p:cNvPr>
          <p:cNvSpPr/>
          <p:nvPr/>
        </p:nvSpPr>
        <p:spPr>
          <a:xfrm>
            <a:off x="7596016" y="1707423"/>
            <a:ext cx="3805407" cy="75585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smtClean="0"/>
              <a:t>Vorbereitung auf die Lehre</a:t>
            </a:r>
            <a:endParaRPr lang="de-AT" sz="1600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FCD5A81-A263-4156-B30F-05A89A073C34}"/>
              </a:ext>
            </a:extLst>
          </p:cNvPr>
          <p:cNvSpPr/>
          <p:nvPr/>
        </p:nvSpPr>
        <p:spPr>
          <a:xfrm>
            <a:off x="833479" y="4778704"/>
            <a:ext cx="2285089" cy="1414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/>
              <a:t>Digitale Basisbildungsangebote</a:t>
            </a:r>
            <a:endParaRPr lang="de-AT" sz="1600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AFCD5A81-A263-4156-B30F-05A89A073C34}"/>
              </a:ext>
            </a:extLst>
          </p:cNvPr>
          <p:cNvSpPr/>
          <p:nvPr/>
        </p:nvSpPr>
        <p:spPr>
          <a:xfrm>
            <a:off x="833480" y="1736724"/>
            <a:ext cx="2646838" cy="10789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smtClean="0"/>
              <a:t>Kurzberatung</a:t>
            </a:r>
            <a:endParaRPr lang="de-AT" sz="1600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AFCD5A81-A263-4156-B30F-05A89A073C34}"/>
              </a:ext>
            </a:extLst>
          </p:cNvPr>
          <p:cNvSpPr/>
          <p:nvPr/>
        </p:nvSpPr>
        <p:spPr>
          <a:xfrm>
            <a:off x="4667219" y="4298797"/>
            <a:ext cx="1517535" cy="1867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smtClean="0"/>
              <a:t>Berufs-orientierung</a:t>
            </a:r>
            <a:endParaRPr lang="de-AT" sz="16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AFCD5A81-A263-4156-B30F-05A89A073C34}"/>
              </a:ext>
            </a:extLst>
          </p:cNvPr>
          <p:cNvSpPr/>
          <p:nvPr/>
        </p:nvSpPr>
        <p:spPr>
          <a:xfrm>
            <a:off x="7596015" y="2580363"/>
            <a:ext cx="3805407" cy="897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smtClean="0"/>
              <a:t>Begleitung/Unterstützung bei sozialen Problemlagen</a:t>
            </a:r>
            <a:endParaRPr lang="de-AT" sz="16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AFCD5A81-A263-4156-B30F-05A89A073C34}"/>
              </a:ext>
            </a:extLst>
          </p:cNvPr>
          <p:cNvSpPr/>
          <p:nvPr/>
        </p:nvSpPr>
        <p:spPr>
          <a:xfrm>
            <a:off x="833480" y="2934793"/>
            <a:ext cx="2285089" cy="17742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smtClean="0"/>
              <a:t>Case Management</a:t>
            </a:r>
            <a:endParaRPr lang="de-AT" sz="16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AFCD5A81-A263-4156-B30F-05A89A073C34}"/>
              </a:ext>
            </a:extLst>
          </p:cNvPr>
          <p:cNvSpPr/>
          <p:nvPr/>
        </p:nvSpPr>
        <p:spPr>
          <a:xfrm>
            <a:off x="3602516" y="1728703"/>
            <a:ext cx="1622627" cy="10869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err="1" smtClean="0"/>
              <a:t>Empowerment</a:t>
            </a:r>
            <a:endParaRPr lang="de-AT" sz="16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620D9961-C3BB-4CBC-8FF9-CD9EDD39245C}"/>
              </a:ext>
            </a:extLst>
          </p:cNvPr>
          <p:cNvSpPr/>
          <p:nvPr/>
        </p:nvSpPr>
        <p:spPr>
          <a:xfrm>
            <a:off x="3213834" y="4291256"/>
            <a:ext cx="1367497" cy="187506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smtClean="0"/>
              <a:t>Sensibilisierung</a:t>
            </a:r>
            <a:endParaRPr lang="de-AT" sz="1600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620D9961-C3BB-4CBC-8FF9-CD9EDD39245C}"/>
              </a:ext>
            </a:extLst>
          </p:cNvPr>
          <p:cNvSpPr/>
          <p:nvPr/>
        </p:nvSpPr>
        <p:spPr>
          <a:xfrm>
            <a:off x="3213834" y="2915907"/>
            <a:ext cx="2906771" cy="12552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smtClean="0"/>
              <a:t>Weiterbildungsberatung</a:t>
            </a:r>
            <a:endParaRPr lang="de-AT" sz="1600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620D9961-C3BB-4CBC-8FF9-CD9EDD39245C}"/>
              </a:ext>
            </a:extLst>
          </p:cNvPr>
          <p:cNvSpPr/>
          <p:nvPr/>
        </p:nvSpPr>
        <p:spPr>
          <a:xfrm>
            <a:off x="8425544" y="4338736"/>
            <a:ext cx="1707502" cy="18275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smtClean="0"/>
              <a:t>Nachbetreuung im Lehrverhältnis</a:t>
            </a:r>
            <a:endParaRPr lang="de-AT" sz="16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AFCD5A81-A263-4156-B30F-05A89A073C34}"/>
              </a:ext>
            </a:extLst>
          </p:cNvPr>
          <p:cNvSpPr/>
          <p:nvPr/>
        </p:nvSpPr>
        <p:spPr>
          <a:xfrm>
            <a:off x="5347341" y="1720359"/>
            <a:ext cx="2117149" cy="10869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smtClean="0"/>
              <a:t>Offener Raum</a:t>
            </a:r>
          </a:p>
          <a:p>
            <a:pPr algn="ctr"/>
            <a:r>
              <a:rPr lang="de-AT" sz="1600" dirty="0" smtClean="0"/>
              <a:t>Vernetzung</a:t>
            </a:r>
            <a:endParaRPr lang="de-AT" sz="1600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620D9961-C3BB-4CBC-8FF9-CD9EDD39245C}"/>
              </a:ext>
            </a:extLst>
          </p:cNvPr>
          <p:cNvSpPr/>
          <p:nvPr/>
        </p:nvSpPr>
        <p:spPr>
          <a:xfrm>
            <a:off x="10231376" y="4338736"/>
            <a:ext cx="1170046" cy="18275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err="1" smtClean="0"/>
              <a:t>Jobforen</a:t>
            </a:r>
            <a:endParaRPr lang="de-AT" sz="16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620D9961-C3BB-4CBC-8FF9-CD9EDD39245C}"/>
              </a:ext>
            </a:extLst>
          </p:cNvPr>
          <p:cNvSpPr/>
          <p:nvPr/>
        </p:nvSpPr>
        <p:spPr>
          <a:xfrm>
            <a:off x="7596014" y="3524336"/>
            <a:ext cx="3805407" cy="75585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err="1" smtClean="0"/>
              <a:t>Bewerbungssunterstützung</a:t>
            </a:r>
            <a:endParaRPr lang="de-AT" sz="1600" dirty="0"/>
          </a:p>
        </p:txBody>
      </p:sp>
      <p:pic>
        <p:nvPicPr>
          <p:cNvPr id="33" name="Picture 113" descr="A close up of a logo&#10;&#10;Description automatically generated">
            <a:extLst>
              <a:ext uri="{FF2B5EF4-FFF2-40B4-BE49-F238E27FC236}">
                <a16:creationId xmlns:a16="http://schemas.microsoft.com/office/drawing/2014/main" id="{01E7840D-7083-4180-8558-78FD52FE17D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160" y="3184508"/>
            <a:ext cx="737069" cy="737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34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91A35-CC7C-43A9-B59A-F0E7233C0948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99644" y="1295796"/>
            <a:ext cx="8869320" cy="590222"/>
          </a:xfrm>
        </p:spPr>
        <p:txBody>
          <a:bodyPr/>
          <a:lstStyle/>
          <a:p>
            <a:r>
              <a:rPr lang="de-AT" dirty="0" smtClean="0"/>
              <a:t>Betreuungsverlauf</a:t>
            </a:r>
            <a:endParaRPr lang="de-AT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BA146C6A-04F4-4283-B1BD-ADB11E7BD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45117" y="6603206"/>
            <a:ext cx="4114800" cy="125412"/>
          </a:xfrm>
        </p:spPr>
        <p:txBody>
          <a:bodyPr/>
          <a:lstStyle/>
          <a:p>
            <a:r>
              <a:rPr lang="de-AT" dirty="0" smtClean="0"/>
              <a:t>ROMA Ausbildungs- und Berufsberatungs-Centrum</a:t>
            </a:r>
            <a:endParaRPr lang="de-AT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0F8F3719-D926-40DD-989A-366889A0F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44689347-DF5C-405D-A3E6-903429EA3DBB}" type="slidenum">
              <a:rPr lang="de-AT" smtClean="0"/>
              <a:pPr algn="l"/>
              <a:t>5</a:t>
            </a:fld>
            <a:endParaRPr lang="de-AT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812327" y="177983"/>
            <a:ext cx="9566951" cy="667509"/>
            <a:chOff x="467085" y="252631"/>
            <a:chExt cx="9566951" cy="667509"/>
          </a:xfrm>
        </p:grpSpPr>
        <p:pic>
          <p:nvPicPr>
            <p:cNvPr id="9" name="Bild 1" descr="ESF-Logo 2015.jpg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085" y="262915"/>
              <a:ext cx="732790" cy="657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Grafik 12" descr="BMASGK_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3851" y="257823"/>
              <a:ext cx="2378075" cy="647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rafik 13"/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1563" y="252631"/>
              <a:ext cx="662473" cy="583602"/>
            </a:xfrm>
            <a:prstGeom prst="rect">
              <a:avLst/>
            </a:prstGeom>
          </p:spPr>
        </p:pic>
      </p:grpSp>
      <p:pic>
        <p:nvPicPr>
          <p:cNvPr id="15" name="Grafik 14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44" y="6296122"/>
            <a:ext cx="982473" cy="552641"/>
          </a:xfrm>
          <a:prstGeom prst="rect">
            <a:avLst/>
          </a:prstGeom>
        </p:spPr>
      </p:pic>
      <p:grpSp>
        <p:nvGrpSpPr>
          <p:cNvPr id="69" name="Gruppieren 68"/>
          <p:cNvGrpSpPr/>
          <p:nvPr/>
        </p:nvGrpSpPr>
        <p:grpSpPr>
          <a:xfrm>
            <a:off x="5006634" y="103338"/>
            <a:ext cx="6221730" cy="7143750"/>
            <a:chOff x="3495075" y="177983"/>
            <a:chExt cx="6221730" cy="7143750"/>
          </a:xfrm>
        </p:grpSpPr>
        <p:sp>
          <p:nvSpPr>
            <p:cNvPr id="18" name="Rechteck 17"/>
            <p:cNvSpPr/>
            <p:nvPr/>
          </p:nvSpPr>
          <p:spPr>
            <a:xfrm>
              <a:off x="3495075" y="177983"/>
              <a:ext cx="6221730" cy="7143750"/>
            </a:xfrm>
            <a:prstGeom prst="rect">
              <a:avLst/>
            </a:prstGeom>
          </p:spPr>
        </p:sp>
        <p:sp>
          <p:nvSpPr>
            <p:cNvPr id="20" name="Rechteck 19"/>
            <p:cNvSpPr/>
            <p:nvPr/>
          </p:nvSpPr>
          <p:spPr>
            <a:xfrm>
              <a:off x="6784701" y="1467082"/>
              <a:ext cx="1980000" cy="359410"/>
            </a:xfrm>
            <a:prstGeom prst="rect">
              <a:avLst/>
            </a:prstGeom>
            <a:solidFill>
              <a:srgbClr val="525252">
                <a:alpha val="69804"/>
              </a:srgbClr>
            </a:solidFill>
            <a:ln w="3175">
              <a:solidFill>
                <a:srgbClr val="525252">
                  <a:alpha val="6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10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Jugendliche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4477954" y="1452232"/>
              <a:ext cx="1980000" cy="359410"/>
            </a:xfrm>
            <a:prstGeom prst="rect">
              <a:avLst/>
            </a:prstGeom>
            <a:solidFill>
              <a:srgbClr val="525252"/>
            </a:solidFill>
            <a:ln w="3175">
              <a:solidFill>
                <a:srgbClr val="5252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10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Erwachsene</a:t>
              </a:r>
            </a:p>
          </p:txBody>
        </p:sp>
        <p:sp>
          <p:nvSpPr>
            <p:cNvPr id="23" name="Rechteck 22"/>
            <p:cNvSpPr/>
            <p:nvPr/>
          </p:nvSpPr>
          <p:spPr>
            <a:xfrm>
              <a:off x="4487479" y="2395513"/>
              <a:ext cx="4277222" cy="360000"/>
            </a:xfrm>
            <a:prstGeom prst="rect">
              <a:avLst/>
            </a:prstGeom>
            <a:solidFill>
              <a:srgbClr val="C0910C"/>
            </a:solidFill>
            <a:ln w="3175">
              <a:solidFill>
                <a:srgbClr val="C091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100" b="1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B Einstieg</a:t>
              </a:r>
              <a:endParaRPr lang="de-DE" sz="110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Rechteck 23"/>
            <p:cNvSpPr/>
            <p:nvPr/>
          </p:nvSpPr>
          <p:spPr>
            <a:xfrm>
              <a:off x="4487845" y="2755546"/>
              <a:ext cx="4276856" cy="252000"/>
            </a:xfrm>
            <a:prstGeom prst="rect">
              <a:avLst/>
            </a:prstGeom>
            <a:noFill/>
            <a:ln w="3175">
              <a:solidFill>
                <a:srgbClr val="C091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09855" indent="-109855" algn="ctr">
                <a:spcAft>
                  <a:spcPts val="0"/>
                </a:spcAft>
              </a:pPr>
              <a:r>
                <a:rPr lang="de-DE" sz="1100">
                  <a:solidFill>
                    <a:srgbClr val="C0910C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Niederschwellige Kurzberatung</a:t>
              </a:r>
              <a:endParaRPr lang="de-DE" sz="90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2752233" y="4182113"/>
              <a:ext cx="2389657" cy="396000"/>
            </a:xfrm>
            <a:prstGeom prst="rect">
              <a:avLst/>
            </a:prstGeom>
            <a:gradFill flip="none" rotWithShape="1">
              <a:gsLst>
                <a:gs pos="0">
                  <a:srgbClr val="1D1965"/>
                </a:gs>
                <a:gs pos="100000">
                  <a:srgbClr val="2F6361"/>
                </a:gs>
              </a:gsLst>
              <a:lin ang="0" scaled="1"/>
              <a:tileRect/>
            </a:gradFill>
            <a:ln w="3175">
              <a:solidFill>
                <a:srgbClr val="2F6361">
                  <a:alpha val="8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10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Case Management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5400000">
              <a:off x="8071060" y="4210090"/>
              <a:ext cx="2445890" cy="395605"/>
            </a:xfrm>
            <a:prstGeom prst="rect">
              <a:avLst/>
            </a:prstGeom>
            <a:gradFill flip="none" rotWithShape="1">
              <a:gsLst>
                <a:gs pos="0">
                  <a:srgbClr val="2F6361">
                    <a:alpha val="70000"/>
                  </a:srgbClr>
                </a:gs>
                <a:gs pos="100000">
                  <a:srgbClr val="1D1965">
                    <a:alpha val="70000"/>
                  </a:srgbClr>
                </a:gs>
              </a:gsLst>
              <a:lin ang="0" scaled="1"/>
              <a:tileRect/>
            </a:gradFill>
            <a:ln w="3175">
              <a:solidFill>
                <a:srgbClr val="2F6361">
                  <a:alpha val="8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10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Case Management</a:t>
              </a:r>
            </a:p>
          </p:txBody>
        </p:sp>
        <p:cxnSp>
          <p:nvCxnSpPr>
            <p:cNvPr id="27" name="Gerade Verbindung mit Pfeil 26"/>
            <p:cNvCxnSpPr>
              <a:stCxn id="21" idx="2"/>
            </p:cNvCxnSpPr>
            <p:nvPr/>
          </p:nvCxnSpPr>
          <p:spPr>
            <a:xfrm flipH="1">
              <a:off x="5467953" y="1811642"/>
              <a:ext cx="1" cy="130864"/>
            </a:xfrm>
            <a:prstGeom prst="straightConnector1">
              <a:avLst/>
            </a:prstGeom>
            <a:ln>
              <a:solidFill>
                <a:srgbClr val="90909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/>
            <p:cNvCxnSpPr>
              <a:stCxn id="20" idx="2"/>
            </p:cNvCxnSpPr>
            <p:nvPr/>
          </p:nvCxnSpPr>
          <p:spPr>
            <a:xfrm>
              <a:off x="7774701" y="1826492"/>
              <a:ext cx="372" cy="130022"/>
            </a:xfrm>
            <a:prstGeom prst="straightConnector1">
              <a:avLst/>
            </a:prstGeom>
            <a:ln>
              <a:solidFill>
                <a:srgbClr val="90909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hteck 30"/>
            <p:cNvSpPr/>
            <p:nvPr/>
          </p:nvSpPr>
          <p:spPr>
            <a:xfrm>
              <a:off x="4487846" y="3185876"/>
              <a:ext cx="4277592" cy="359410"/>
            </a:xfrm>
            <a:prstGeom prst="rect">
              <a:avLst/>
            </a:prstGeom>
            <a:solidFill>
              <a:srgbClr val="2F6361"/>
            </a:solidFill>
            <a:ln w="3175">
              <a:solidFill>
                <a:srgbClr val="2F63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100" b="1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C Planung</a:t>
              </a:r>
              <a:endParaRPr lang="de-DE" sz="110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echteck 31"/>
            <p:cNvSpPr/>
            <p:nvPr/>
          </p:nvSpPr>
          <p:spPr>
            <a:xfrm>
              <a:off x="4487479" y="3607906"/>
              <a:ext cx="4277523" cy="360000"/>
            </a:xfrm>
            <a:prstGeom prst="rect">
              <a:avLst/>
            </a:prstGeom>
            <a:solidFill>
              <a:srgbClr val="1D1965"/>
            </a:solidFill>
            <a:ln w="3175">
              <a:solidFill>
                <a:srgbClr val="1D19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00"/>
                </a:spcBef>
                <a:spcAft>
                  <a:spcPts val="0"/>
                </a:spcAft>
              </a:pPr>
              <a:r>
                <a:rPr lang="de-DE" sz="1100" b="1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Arial" panose="020B0604020202020204" pitchFamily="34" charset="0"/>
                </a:rPr>
                <a:t>D Intervention</a:t>
              </a:r>
              <a:endParaRPr lang="de-DE" sz="90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5" name="Gewinkelter Verbinder 34"/>
            <p:cNvCxnSpPr>
              <a:stCxn id="24" idx="1"/>
              <a:endCxn id="25" idx="3"/>
            </p:cNvCxnSpPr>
            <p:nvPr/>
          </p:nvCxnSpPr>
          <p:spPr>
            <a:xfrm rot="10800000" flipV="1">
              <a:off x="3947061" y="2881545"/>
              <a:ext cx="540784" cy="303739"/>
            </a:xfrm>
            <a:prstGeom prst="bentConnector2">
              <a:avLst/>
            </a:prstGeom>
            <a:ln>
              <a:solidFill>
                <a:srgbClr val="90909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winkelter Verbinder 35"/>
            <p:cNvCxnSpPr>
              <a:stCxn id="24" idx="3"/>
              <a:endCxn id="26" idx="1"/>
            </p:cNvCxnSpPr>
            <p:nvPr/>
          </p:nvCxnSpPr>
          <p:spPr>
            <a:xfrm>
              <a:off x="8764701" y="2881546"/>
              <a:ext cx="529304" cy="303402"/>
            </a:xfrm>
            <a:prstGeom prst="bentConnector2">
              <a:avLst/>
            </a:prstGeom>
            <a:ln>
              <a:solidFill>
                <a:srgbClr val="90909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hteck 36"/>
            <p:cNvSpPr/>
            <p:nvPr/>
          </p:nvSpPr>
          <p:spPr>
            <a:xfrm>
              <a:off x="3622745" y="2724069"/>
              <a:ext cx="648000" cy="324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1D19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19710" indent="-219710" algn="ctr">
                <a:spcAft>
                  <a:spcPts val="0"/>
                </a:spcAft>
              </a:pPr>
              <a:r>
                <a:rPr lang="de-DE" sz="900">
                  <a:solidFill>
                    <a:srgbClr val="6C6C6C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Im</a:t>
              </a:r>
              <a:endParaRPr lang="de-DE" sz="90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19710" indent="-219710" algn="ctr">
                <a:spcAft>
                  <a:spcPts val="0"/>
                </a:spcAft>
              </a:pPr>
              <a:r>
                <a:rPr lang="de-DE" sz="900">
                  <a:solidFill>
                    <a:srgbClr val="6C6C6C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Bedarfsfall</a:t>
              </a:r>
              <a:endParaRPr lang="de-DE" sz="90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8" name="Gerade Verbindung mit Pfeil 37"/>
            <p:cNvCxnSpPr/>
            <p:nvPr/>
          </p:nvCxnSpPr>
          <p:spPr>
            <a:xfrm flipH="1">
              <a:off x="5467954" y="3006787"/>
              <a:ext cx="66" cy="178822"/>
            </a:xfrm>
            <a:prstGeom prst="straightConnector1">
              <a:avLst/>
            </a:prstGeom>
            <a:ln>
              <a:solidFill>
                <a:srgbClr val="90909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mit Pfeil 38"/>
            <p:cNvCxnSpPr/>
            <p:nvPr/>
          </p:nvCxnSpPr>
          <p:spPr>
            <a:xfrm flipH="1">
              <a:off x="7765176" y="3005775"/>
              <a:ext cx="274" cy="179834"/>
            </a:xfrm>
            <a:prstGeom prst="straightConnector1">
              <a:avLst/>
            </a:prstGeom>
            <a:ln>
              <a:solidFill>
                <a:srgbClr val="90909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hteck 43"/>
            <p:cNvSpPr/>
            <p:nvPr/>
          </p:nvSpPr>
          <p:spPr>
            <a:xfrm>
              <a:off x="4487476" y="4284732"/>
              <a:ext cx="1979930" cy="396000"/>
            </a:xfrm>
            <a:prstGeom prst="rect">
              <a:avLst/>
            </a:prstGeom>
            <a:solidFill>
              <a:srgbClr val="1D1965"/>
            </a:solidFill>
            <a:ln w="3175">
              <a:solidFill>
                <a:srgbClr val="2F63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100" dirty="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Umsetzung der</a:t>
              </a:r>
            </a:p>
            <a:p>
              <a:pPr algn="ctr">
                <a:spcAft>
                  <a:spcPts val="0"/>
                </a:spcAft>
              </a:pPr>
              <a:r>
                <a:rPr lang="de-DE" sz="1100" dirty="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Zielvereinbarung</a:t>
              </a:r>
            </a:p>
          </p:txBody>
        </p:sp>
        <p:sp>
          <p:nvSpPr>
            <p:cNvPr id="45" name="Rechteck 44"/>
            <p:cNvSpPr/>
            <p:nvPr/>
          </p:nvSpPr>
          <p:spPr>
            <a:xfrm>
              <a:off x="4487476" y="4760451"/>
              <a:ext cx="1979930" cy="524024"/>
            </a:xfrm>
            <a:prstGeom prst="rect">
              <a:avLst/>
            </a:prstGeom>
            <a:solidFill>
              <a:srgbClr val="1D1965"/>
            </a:solidFill>
            <a:ln w="3175">
              <a:solidFill>
                <a:srgbClr val="2F63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10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Unterstützung bei</a:t>
              </a:r>
            </a:p>
            <a:p>
              <a:pPr algn="ctr">
                <a:spcAft>
                  <a:spcPts val="0"/>
                </a:spcAft>
              </a:pPr>
              <a:r>
                <a:rPr lang="de-DE" sz="110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Vermittlungshindernissen</a:t>
              </a:r>
            </a:p>
          </p:txBody>
        </p:sp>
        <p:sp>
          <p:nvSpPr>
            <p:cNvPr id="46" name="Rechteck 45"/>
            <p:cNvSpPr/>
            <p:nvPr/>
          </p:nvSpPr>
          <p:spPr>
            <a:xfrm>
              <a:off x="6746806" y="4278913"/>
              <a:ext cx="1980000" cy="395605"/>
            </a:xfrm>
            <a:prstGeom prst="rect">
              <a:avLst/>
            </a:prstGeom>
            <a:solidFill>
              <a:srgbClr val="1D1965">
                <a:alpha val="69804"/>
              </a:srgbClr>
            </a:solidFill>
            <a:ln w="3175">
              <a:solidFill>
                <a:srgbClr val="2F6361">
                  <a:alpha val="8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100" dirty="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Motivation/</a:t>
              </a:r>
            </a:p>
            <a:p>
              <a:pPr algn="ctr">
                <a:spcAft>
                  <a:spcPts val="0"/>
                </a:spcAft>
              </a:pPr>
              <a:r>
                <a:rPr lang="de-DE" sz="1100" dirty="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berufliche Orientierung</a:t>
              </a:r>
            </a:p>
          </p:txBody>
        </p:sp>
        <p:sp>
          <p:nvSpPr>
            <p:cNvPr id="47" name="Rechteck 46"/>
            <p:cNvSpPr/>
            <p:nvPr/>
          </p:nvSpPr>
          <p:spPr>
            <a:xfrm>
              <a:off x="6737576" y="4769439"/>
              <a:ext cx="1980000" cy="249555"/>
            </a:xfrm>
            <a:prstGeom prst="rect">
              <a:avLst/>
            </a:prstGeom>
            <a:solidFill>
              <a:srgbClr val="1D1965">
                <a:alpha val="69804"/>
              </a:srgbClr>
            </a:solidFill>
            <a:ln w="3175">
              <a:solidFill>
                <a:srgbClr val="2F6361">
                  <a:alpha val="8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100" dirty="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Qualifikation/ Skills</a:t>
              </a:r>
            </a:p>
          </p:txBody>
        </p:sp>
        <p:sp>
          <p:nvSpPr>
            <p:cNvPr id="48" name="Rechteck 47"/>
            <p:cNvSpPr/>
            <p:nvPr/>
          </p:nvSpPr>
          <p:spPr>
            <a:xfrm>
              <a:off x="6737646" y="5084077"/>
              <a:ext cx="1979930" cy="248920"/>
            </a:xfrm>
            <a:prstGeom prst="rect">
              <a:avLst/>
            </a:prstGeom>
            <a:solidFill>
              <a:srgbClr val="1D1965">
                <a:alpha val="69804"/>
              </a:srgbClr>
            </a:solidFill>
            <a:ln w="3175">
              <a:solidFill>
                <a:srgbClr val="2F6361">
                  <a:alpha val="8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100" dirty="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Bewerbung/ Vermittlung</a:t>
              </a:r>
            </a:p>
          </p:txBody>
        </p:sp>
        <p:sp>
          <p:nvSpPr>
            <p:cNvPr id="49" name="Rechteck 48"/>
            <p:cNvSpPr/>
            <p:nvPr/>
          </p:nvSpPr>
          <p:spPr>
            <a:xfrm>
              <a:off x="6723721" y="5382552"/>
              <a:ext cx="1979930" cy="248285"/>
            </a:xfrm>
            <a:prstGeom prst="rect">
              <a:avLst/>
            </a:prstGeom>
            <a:solidFill>
              <a:srgbClr val="1D1965">
                <a:alpha val="69804"/>
              </a:srgbClr>
            </a:solidFill>
            <a:ln w="3175">
              <a:solidFill>
                <a:srgbClr val="2F6361">
                  <a:alpha val="8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100" dirty="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Backup/ Coaching</a:t>
              </a:r>
              <a:endParaRPr lang="de-DE" sz="9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hteck 49"/>
            <p:cNvSpPr/>
            <p:nvPr/>
          </p:nvSpPr>
          <p:spPr>
            <a:xfrm>
              <a:off x="4488919" y="3988652"/>
              <a:ext cx="4276725" cy="251460"/>
            </a:xfrm>
            <a:prstGeom prst="rect">
              <a:avLst/>
            </a:prstGeom>
            <a:noFill/>
            <a:ln w="3175">
              <a:solidFill>
                <a:srgbClr val="1D19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09855" indent="-109855" algn="ctr">
                <a:spcAft>
                  <a:spcPts val="0"/>
                </a:spcAft>
              </a:pPr>
              <a:r>
                <a:rPr lang="de-DE" sz="1100">
                  <a:solidFill>
                    <a:srgbClr val="1D1965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Intensivberatung</a:t>
              </a:r>
              <a:endParaRPr lang="de-DE" sz="90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Rechteck 50"/>
            <p:cNvSpPr/>
            <p:nvPr/>
          </p:nvSpPr>
          <p:spPr>
            <a:xfrm>
              <a:off x="4489635" y="5322941"/>
              <a:ext cx="1979930" cy="252000"/>
            </a:xfrm>
            <a:prstGeom prst="rect">
              <a:avLst/>
            </a:prstGeom>
            <a:solidFill>
              <a:srgbClr val="1D1965"/>
            </a:solidFill>
            <a:ln w="3175">
              <a:solidFill>
                <a:srgbClr val="2F63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100" dirty="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Evaluierung/ Re-Assessment</a:t>
              </a:r>
            </a:p>
          </p:txBody>
        </p:sp>
        <p:sp>
          <p:nvSpPr>
            <p:cNvPr id="52" name="Rechteck 51"/>
            <p:cNvSpPr/>
            <p:nvPr/>
          </p:nvSpPr>
          <p:spPr>
            <a:xfrm>
              <a:off x="4477989" y="5652985"/>
              <a:ext cx="1979930" cy="756000"/>
            </a:xfrm>
            <a:prstGeom prst="rect">
              <a:avLst/>
            </a:prstGeom>
            <a:solidFill>
              <a:srgbClr val="525252"/>
            </a:solidFill>
            <a:ln w="3175">
              <a:solidFill>
                <a:srgbClr val="525252">
                  <a:alpha val="6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10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Arbeitsantritt</a:t>
              </a:r>
              <a:endParaRPr lang="de-DE" sz="90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Rechteck 52"/>
            <p:cNvSpPr/>
            <p:nvPr/>
          </p:nvSpPr>
          <p:spPr>
            <a:xfrm>
              <a:off x="6723721" y="5654576"/>
              <a:ext cx="1979930" cy="756000"/>
            </a:xfrm>
            <a:prstGeom prst="rect">
              <a:avLst/>
            </a:prstGeom>
            <a:solidFill>
              <a:srgbClr val="525252">
                <a:alpha val="69804"/>
              </a:srgbClr>
            </a:solidFill>
            <a:ln w="3175">
              <a:solidFill>
                <a:srgbClr val="525252">
                  <a:alpha val="6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10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Lehrstelle oder</a:t>
              </a:r>
              <a:endParaRPr lang="de-DE" sz="90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de-DE" sz="110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weiterführende Schule</a:t>
              </a:r>
              <a:endParaRPr lang="de-DE" sz="90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Rechteck 53"/>
            <p:cNvSpPr/>
            <p:nvPr/>
          </p:nvSpPr>
          <p:spPr>
            <a:xfrm rot="5400000">
              <a:off x="8916323" y="5866364"/>
              <a:ext cx="756000" cy="394970"/>
            </a:xfrm>
            <a:prstGeom prst="rect">
              <a:avLst/>
            </a:prstGeom>
            <a:solidFill>
              <a:srgbClr val="1D1965">
                <a:alpha val="69804"/>
              </a:srgbClr>
            </a:solidFill>
            <a:ln w="3175">
              <a:solidFill>
                <a:srgbClr val="1D1965">
                  <a:alpha val="6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100" dirty="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Nach-</a:t>
              </a:r>
              <a:endParaRPr lang="de-DE" sz="9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de-DE" sz="1100" dirty="0" err="1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betreuung</a:t>
              </a:r>
              <a:endParaRPr lang="de-DE" sz="9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Rechteck 54"/>
            <p:cNvSpPr/>
            <p:nvPr/>
          </p:nvSpPr>
          <p:spPr>
            <a:xfrm rot="16200000">
              <a:off x="3568746" y="5866046"/>
              <a:ext cx="756000" cy="395605"/>
            </a:xfrm>
            <a:prstGeom prst="rect">
              <a:avLst/>
            </a:prstGeom>
            <a:solidFill>
              <a:srgbClr val="1D1965"/>
            </a:solidFill>
            <a:ln w="3175">
              <a:solidFill>
                <a:srgbClr val="1D19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10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Nach-</a:t>
              </a:r>
              <a:endParaRPr lang="de-DE" sz="90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de-DE" sz="1100">
                  <a:solidFill>
                    <a:srgbClr val="FFFFFF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betreuung</a:t>
              </a:r>
              <a:endParaRPr lang="de-DE" sz="90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6" name="Gerade Verbindung mit Pfeil 55"/>
            <p:cNvCxnSpPr>
              <a:stCxn id="25" idx="1"/>
              <a:endCxn id="55" idx="3"/>
            </p:cNvCxnSpPr>
            <p:nvPr/>
          </p:nvCxnSpPr>
          <p:spPr>
            <a:xfrm flipH="1">
              <a:off x="3946747" y="5574942"/>
              <a:ext cx="315" cy="110907"/>
            </a:xfrm>
            <a:prstGeom prst="straightConnector1">
              <a:avLst/>
            </a:prstGeom>
            <a:ln>
              <a:solidFill>
                <a:srgbClr val="90909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mit Pfeil 56"/>
            <p:cNvCxnSpPr>
              <a:stCxn id="26" idx="3"/>
              <a:endCxn id="54" idx="1"/>
            </p:cNvCxnSpPr>
            <p:nvPr/>
          </p:nvCxnSpPr>
          <p:spPr>
            <a:xfrm>
              <a:off x="9294005" y="5630838"/>
              <a:ext cx="318" cy="55011"/>
            </a:xfrm>
            <a:prstGeom prst="straightConnector1">
              <a:avLst/>
            </a:prstGeom>
            <a:ln>
              <a:solidFill>
                <a:srgbClr val="90909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winkelter Verbinder 57"/>
            <p:cNvCxnSpPr>
              <a:stCxn id="32" idx="3"/>
              <a:endCxn id="53" idx="3"/>
            </p:cNvCxnSpPr>
            <p:nvPr/>
          </p:nvCxnSpPr>
          <p:spPr>
            <a:xfrm flipH="1">
              <a:off x="8703651" y="3787906"/>
              <a:ext cx="61351" cy="2244670"/>
            </a:xfrm>
            <a:prstGeom prst="bentConnector3">
              <a:avLst>
                <a:gd name="adj1" fmla="val -372610"/>
              </a:avLst>
            </a:prstGeom>
            <a:ln>
              <a:solidFill>
                <a:srgbClr val="90909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winkelter Verbinder 58"/>
            <p:cNvCxnSpPr>
              <a:stCxn id="32" idx="1"/>
              <a:endCxn id="52" idx="1"/>
            </p:cNvCxnSpPr>
            <p:nvPr/>
          </p:nvCxnSpPr>
          <p:spPr>
            <a:xfrm rot="10800000" flipV="1">
              <a:off x="4477989" y="3787905"/>
              <a:ext cx="9490" cy="2243079"/>
            </a:xfrm>
            <a:prstGeom prst="bentConnector3">
              <a:avLst>
                <a:gd name="adj1" fmla="val 2508851"/>
              </a:avLst>
            </a:prstGeom>
            <a:ln>
              <a:solidFill>
                <a:srgbClr val="90909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Inhaltsplatzhalter 67"/>
          <p:cNvSpPr>
            <a:spLocks noGrp="1"/>
          </p:cNvSpPr>
          <p:nvPr>
            <p:ph idx="1"/>
          </p:nvPr>
        </p:nvSpPr>
        <p:spPr>
          <a:xfrm>
            <a:off x="5989513" y="1867173"/>
            <a:ext cx="4300752" cy="33238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175">
            <a:solidFill>
              <a:srgbClr val="C091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de-DE" sz="1100" b="1" dirty="0" smtClean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 Zugang</a:t>
            </a:r>
            <a:endParaRPr lang="de-DE" sz="1100" dirty="0">
              <a:solidFill>
                <a:srgbClr val="FFFFFF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0" name="Grafik 6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80" t="12129" r="16143" b="29368"/>
          <a:stretch/>
        </p:blipFill>
        <p:spPr>
          <a:xfrm>
            <a:off x="783763" y="2155372"/>
            <a:ext cx="3778898" cy="4012164"/>
          </a:xfrm>
          <a:prstGeom prst="rect">
            <a:avLst/>
          </a:prstGeom>
        </p:spPr>
      </p:pic>
      <p:pic>
        <p:nvPicPr>
          <p:cNvPr id="71" name="Picture 16" descr="A close up of a logo&#10;&#10;Description automatically generated">
            <a:extLst>
              <a:ext uri="{FF2B5EF4-FFF2-40B4-BE49-F238E27FC236}">
                <a16:creationId xmlns:a16="http://schemas.microsoft.com/office/drawing/2014/main" id="{7C05293A-2CD9-4BD8-9176-221D00BBCE3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2221" y="5620668"/>
            <a:ext cx="737069" cy="737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97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91A35-CC7C-43A9-B59A-F0E7233C0948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3480" y="1229245"/>
            <a:ext cx="8869320" cy="590222"/>
          </a:xfrm>
        </p:spPr>
        <p:txBody>
          <a:bodyPr/>
          <a:lstStyle/>
          <a:p>
            <a:r>
              <a:rPr lang="de-AT" dirty="0" smtClean="0"/>
              <a:t>Projektziele/Indikatoren</a:t>
            </a:r>
            <a:endParaRPr lang="de-AT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BA146C6A-04F4-4283-B1BD-ADB11E7BD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45117" y="6603206"/>
            <a:ext cx="4114800" cy="125412"/>
          </a:xfrm>
        </p:spPr>
        <p:txBody>
          <a:bodyPr/>
          <a:lstStyle/>
          <a:p>
            <a:r>
              <a:rPr lang="de-AT" dirty="0" smtClean="0"/>
              <a:t>ROMA Ausbildungs- und Berufsberatungs-Centrum</a:t>
            </a:r>
            <a:endParaRPr lang="de-AT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0F8F3719-D926-40DD-989A-366889A0F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44689347-DF5C-405D-A3E6-903429EA3DBB}" type="slidenum">
              <a:rPr lang="de-AT" smtClean="0"/>
              <a:pPr algn="l"/>
              <a:t>6</a:t>
            </a:fld>
            <a:endParaRPr lang="de-AT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812327" y="177983"/>
            <a:ext cx="9566951" cy="667509"/>
            <a:chOff x="467085" y="252631"/>
            <a:chExt cx="9566951" cy="667509"/>
          </a:xfrm>
        </p:grpSpPr>
        <p:pic>
          <p:nvPicPr>
            <p:cNvPr id="9" name="Bild 1" descr="ESF-Logo 2015.jpg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085" y="262915"/>
              <a:ext cx="732790" cy="657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Grafik 12" descr="BMASGK_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3851" y="257823"/>
              <a:ext cx="2378075" cy="647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rafik 13"/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1563" y="252631"/>
              <a:ext cx="662473" cy="583602"/>
            </a:xfrm>
            <a:prstGeom prst="rect">
              <a:avLst/>
            </a:prstGeom>
          </p:spPr>
        </p:pic>
      </p:grpSp>
      <p:pic>
        <p:nvPicPr>
          <p:cNvPr id="15" name="Grafik 14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44" y="6296122"/>
            <a:ext cx="982473" cy="552641"/>
          </a:xfrm>
          <a:prstGeom prst="rect">
            <a:avLst/>
          </a:prstGeom>
        </p:spPr>
      </p:pic>
      <p:pic>
        <p:nvPicPr>
          <p:cNvPr id="17" name="Picture 190" descr="A close up of a logo&#10;&#10;Description automatically generated">
            <a:extLst>
              <a:ext uri="{FF2B5EF4-FFF2-40B4-BE49-F238E27FC236}">
                <a16:creationId xmlns:a16="http://schemas.microsoft.com/office/drawing/2014/main" id="{487B90C4-9F2D-4D87-8245-73AB3D04AEE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13" y="3107287"/>
            <a:ext cx="737069" cy="737069"/>
          </a:xfrm>
          <a:prstGeom prst="rect">
            <a:avLst/>
          </a:prstGeom>
        </p:spPr>
      </p:pic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FCD5A81-A263-4156-B30F-05A89A073C34}"/>
              </a:ext>
            </a:extLst>
          </p:cNvPr>
          <p:cNvSpPr/>
          <p:nvPr/>
        </p:nvSpPr>
        <p:spPr>
          <a:xfrm>
            <a:off x="6252877" y="4350687"/>
            <a:ext cx="2141678" cy="1815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/>
              <a:t>10 </a:t>
            </a:r>
            <a:r>
              <a:rPr lang="de-AT" sz="1600" dirty="0" err="1"/>
              <a:t>Jobforen</a:t>
            </a:r>
            <a:r>
              <a:rPr lang="de-AT" sz="1600" dirty="0"/>
              <a:t> / </a:t>
            </a:r>
            <a:endParaRPr lang="de-AT" sz="1600" dirty="0" smtClean="0"/>
          </a:p>
          <a:p>
            <a:pPr algn="ctr"/>
            <a:r>
              <a:rPr lang="de-AT" sz="1600" dirty="0" smtClean="0"/>
              <a:t>150 </a:t>
            </a:r>
            <a:r>
              <a:rPr lang="de-AT" sz="1600" dirty="0" err="1"/>
              <a:t>TeilnehmerInnen</a:t>
            </a:r>
            <a:endParaRPr lang="de-AT" sz="1600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620D9961-C3BB-4CBC-8FF9-CD9EDD39245C}"/>
              </a:ext>
            </a:extLst>
          </p:cNvPr>
          <p:cNvSpPr/>
          <p:nvPr/>
        </p:nvSpPr>
        <p:spPr>
          <a:xfrm>
            <a:off x="7596016" y="1707423"/>
            <a:ext cx="3805407" cy="15746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smtClean="0"/>
              <a:t>Vernetzung Community-</a:t>
            </a:r>
            <a:r>
              <a:rPr lang="de-AT" sz="1600" dirty="0" err="1" smtClean="0"/>
              <a:t>ArbeitgeberInnen</a:t>
            </a:r>
            <a:endParaRPr lang="de-AT" sz="1600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FCD5A81-A263-4156-B30F-05A89A073C34}"/>
              </a:ext>
            </a:extLst>
          </p:cNvPr>
          <p:cNvSpPr/>
          <p:nvPr/>
        </p:nvSpPr>
        <p:spPr>
          <a:xfrm>
            <a:off x="833479" y="4778704"/>
            <a:ext cx="2285089" cy="1414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smtClean="0"/>
              <a:t>15 Jugendliche in Ausbildung</a:t>
            </a:r>
            <a:endParaRPr lang="de-AT" sz="1600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AFCD5A81-A263-4156-B30F-05A89A073C34}"/>
              </a:ext>
            </a:extLst>
          </p:cNvPr>
          <p:cNvSpPr/>
          <p:nvPr/>
        </p:nvSpPr>
        <p:spPr>
          <a:xfrm>
            <a:off x="833480" y="1736724"/>
            <a:ext cx="2646838" cy="10789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smtClean="0"/>
              <a:t>Beratung von 300 Personen</a:t>
            </a:r>
            <a:endParaRPr lang="de-AT" sz="1600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AFCD5A81-A263-4156-B30F-05A89A073C34}"/>
              </a:ext>
            </a:extLst>
          </p:cNvPr>
          <p:cNvSpPr/>
          <p:nvPr/>
        </p:nvSpPr>
        <p:spPr>
          <a:xfrm>
            <a:off x="4667219" y="4298797"/>
            <a:ext cx="1517535" cy="1867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/>
              <a:t>45 Erwachsene in Arbeit</a:t>
            </a:r>
            <a:endParaRPr lang="de-AT" sz="16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AFCD5A81-A263-4156-B30F-05A89A073C34}"/>
              </a:ext>
            </a:extLst>
          </p:cNvPr>
          <p:cNvSpPr/>
          <p:nvPr/>
        </p:nvSpPr>
        <p:spPr>
          <a:xfrm>
            <a:off x="7596015" y="3330560"/>
            <a:ext cx="3805407" cy="897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smtClean="0"/>
              <a:t>2.000 Besuche im Offenen Raum</a:t>
            </a:r>
            <a:endParaRPr lang="de-AT" sz="16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AFCD5A81-A263-4156-B30F-05A89A073C34}"/>
              </a:ext>
            </a:extLst>
          </p:cNvPr>
          <p:cNvSpPr/>
          <p:nvPr/>
        </p:nvSpPr>
        <p:spPr>
          <a:xfrm>
            <a:off x="833480" y="2934793"/>
            <a:ext cx="2285089" cy="17742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smtClean="0"/>
              <a:t>30 Jugendliche in Intensivbetreuung Lehre/Ausbildung</a:t>
            </a:r>
            <a:endParaRPr lang="de-AT" sz="16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AFCD5A81-A263-4156-B30F-05A89A073C34}"/>
              </a:ext>
            </a:extLst>
          </p:cNvPr>
          <p:cNvSpPr/>
          <p:nvPr/>
        </p:nvSpPr>
        <p:spPr>
          <a:xfrm>
            <a:off x="3602516" y="1728703"/>
            <a:ext cx="3871303" cy="10869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smtClean="0"/>
              <a:t>150 Personen in Case Management</a:t>
            </a:r>
            <a:endParaRPr lang="de-AT" sz="16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620D9961-C3BB-4CBC-8FF9-CD9EDD39245C}"/>
              </a:ext>
            </a:extLst>
          </p:cNvPr>
          <p:cNvSpPr/>
          <p:nvPr/>
        </p:nvSpPr>
        <p:spPr>
          <a:xfrm>
            <a:off x="3213834" y="4291256"/>
            <a:ext cx="1367497" cy="187506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smtClean="0"/>
              <a:t>Entwicklung Offener Raum/</a:t>
            </a:r>
          </a:p>
          <a:p>
            <a:pPr algn="ctr"/>
            <a:r>
              <a:rPr lang="de-AT" sz="1600" dirty="0" smtClean="0"/>
              <a:t>Lerntools</a:t>
            </a:r>
            <a:endParaRPr lang="de-AT" sz="1600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620D9961-C3BB-4CBC-8FF9-CD9EDD39245C}"/>
              </a:ext>
            </a:extLst>
          </p:cNvPr>
          <p:cNvSpPr/>
          <p:nvPr/>
        </p:nvSpPr>
        <p:spPr>
          <a:xfrm>
            <a:off x="3213834" y="2915907"/>
            <a:ext cx="2906771" cy="12552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smtClean="0"/>
              <a:t>Ausgeglichenes Geschlechterverhältnis</a:t>
            </a:r>
            <a:endParaRPr lang="de-AT" sz="1600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620D9961-C3BB-4CBC-8FF9-CD9EDD39245C}"/>
              </a:ext>
            </a:extLst>
          </p:cNvPr>
          <p:cNvSpPr/>
          <p:nvPr/>
        </p:nvSpPr>
        <p:spPr>
          <a:xfrm>
            <a:off x="8425543" y="4338736"/>
            <a:ext cx="2975879" cy="18275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600" dirty="0" smtClean="0"/>
              <a:t>Sensibilisierung in der direkten Vermittlungsarbeit</a:t>
            </a:r>
            <a:endParaRPr lang="de-AT" sz="1600" dirty="0"/>
          </a:p>
        </p:txBody>
      </p:sp>
    </p:spTree>
    <p:extLst>
      <p:ext uri="{BB962C8B-B14F-4D97-AF65-F5344CB8AC3E}">
        <p14:creationId xmlns:p14="http://schemas.microsoft.com/office/powerpoint/2010/main" val="109736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35AF59-14DB-4E3F-B756-2724D2F96ABC}"/>
              </a:ext>
            </a:extLst>
          </p:cNvPr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833513" y="2080725"/>
            <a:ext cx="6584324" cy="3965607"/>
          </a:xfrm>
        </p:spPr>
        <p:txBody>
          <a:bodyPr>
            <a:normAutofit/>
          </a:bodyPr>
          <a:lstStyle/>
          <a:p>
            <a:pPr>
              <a:buClr>
                <a:srgbClr val="FFC000"/>
              </a:buClr>
              <a:buSzPct val="150000"/>
            </a:pPr>
            <a:r>
              <a:rPr lang="de-DE" sz="1800" dirty="0" smtClean="0"/>
              <a:t>Zusammenarbeit mit unserem Kooperationspartner Kulturverein österreichischer Roma</a:t>
            </a:r>
          </a:p>
          <a:p>
            <a:pPr>
              <a:buClr>
                <a:srgbClr val="FFC000"/>
              </a:buClr>
              <a:buSzPct val="150000"/>
            </a:pPr>
            <a:r>
              <a:rPr lang="de-DE" sz="1800" dirty="0" smtClean="0"/>
              <a:t>Nutzung der Firmennetzwerke der </a:t>
            </a:r>
            <a:r>
              <a:rPr lang="de-DE" sz="1800" dirty="0" err="1" smtClean="0"/>
              <a:t>itworks</a:t>
            </a:r>
            <a:r>
              <a:rPr lang="de-DE" sz="1800" dirty="0" smtClean="0"/>
              <a:t> und der ÖSB-Holding</a:t>
            </a:r>
          </a:p>
          <a:p>
            <a:pPr>
              <a:buClr>
                <a:srgbClr val="FFC000"/>
              </a:buClr>
              <a:buSzPct val="150000"/>
            </a:pPr>
            <a:r>
              <a:rPr lang="de-DE" sz="1800" dirty="0" smtClean="0"/>
              <a:t>Case Management: Vernetzung mit relevanten spezialisierten Beratungsstellen</a:t>
            </a:r>
          </a:p>
          <a:p>
            <a:pPr>
              <a:buClr>
                <a:srgbClr val="FFC000"/>
              </a:buClr>
              <a:buSzPct val="150000"/>
            </a:pPr>
            <a:r>
              <a:rPr lang="de-DE" sz="1800" dirty="0" smtClean="0"/>
              <a:t>Kooperation mit allen Projekten des Calls</a:t>
            </a:r>
          </a:p>
          <a:p>
            <a:pPr>
              <a:buClr>
                <a:srgbClr val="FFC000"/>
              </a:buClr>
              <a:buSzPct val="150000"/>
            </a:pPr>
            <a:r>
              <a:rPr lang="de-DE" sz="1800" dirty="0" smtClean="0"/>
              <a:t>Durch die Dialogplattformen unterstützt uns die nationale Roma Kontaktstelle, Entwicklungen in der Community zu erfahren, unser Netzwerk zu vertiefen und unsere Anliegen, Erfahrungen und Bedarfe zu kommunizieren</a:t>
            </a:r>
          </a:p>
          <a:p>
            <a:pPr marL="0" indent="0">
              <a:buClr>
                <a:srgbClr val="FFC000"/>
              </a:buClr>
              <a:buSzPct val="150000"/>
              <a:buNone/>
            </a:pPr>
            <a:endParaRPr lang="de-DE" sz="1800" dirty="0"/>
          </a:p>
          <a:p>
            <a:pPr marL="0" indent="0">
              <a:buNone/>
            </a:pPr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B491A35-CC7C-43A9-B59A-F0E7233C0948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3480" y="1350545"/>
            <a:ext cx="8869320" cy="590222"/>
          </a:xfrm>
        </p:spPr>
        <p:txBody>
          <a:bodyPr/>
          <a:lstStyle/>
          <a:p>
            <a:r>
              <a:rPr lang="de-AT" dirty="0" smtClean="0"/>
              <a:t>Netzwerke</a:t>
            </a:r>
            <a:endParaRPr lang="de-AT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BA146C6A-04F4-4283-B1BD-ADB11E7BD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45117" y="6603206"/>
            <a:ext cx="4114800" cy="125412"/>
          </a:xfrm>
        </p:spPr>
        <p:txBody>
          <a:bodyPr/>
          <a:lstStyle/>
          <a:p>
            <a:r>
              <a:rPr lang="de-AT" dirty="0" smtClean="0"/>
              <a:t>ROMA Ausbildungs- und Berufsberatungs-Centrum</a:t>
            </a:r>
            <a:endParaRPr lang="de-AT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0F8F3719-D926-40DD-989A-366889A0F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44689347-DF5C-405D-A3E6-903429EA3DBB}" type="slidenum">
              <a:rPr lang="de-AT" smtClean="0"/>
              <a:pPr algn="l"/>
              <a:t>7</a:t>
            </a:fld>
            <a:endParaRPr lang="de-AT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812327" y="177983"/>
            <a:ext cx="9566951" cy="667509"/>
            <a:chOff x="467085" y="252631"/>
            <a:chExt cx="9566951" cy="667509"/>
          </a:xfrm>
        </p:grpSpPr>
        <p:pic>
          <p:nvPicPr>
            <p:cNvPr id="9" name="Bild 1" descr="ESF-Logo 2015.jpg"/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085" y="262915"/>
              <a:ext cx="732790" cy="657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Grafik 12" descr="BMASGK_Logo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3851" y="257823"/>
              <a:ext cx="2378075" cy="647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rafik 13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1563" y="252631"/>
              <a:ext cx="662473" cy="583602"/>
            </a:xfrm>
            <a:prstGeom prst="rect">
              <a:avLst/>
            </a:prstGeom>
          </p:spPr>
        </p:pic>
      </p:grpSp>
      <p:pic>
        <p:nvPicPr>
          <p:cNvPr id="15" name="Grafik 14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44" y="6296122"/>
            <a:ext cx="982473" cy="55264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5" t="13605" r="18853"/>
          <a:stretch/>
        </p:blipFill>
        <p:spPr>
          <a:xfrm>
            <a:off x="8873417" y="933515"/>
            <a:ext cx="3312368" cy="5924939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AFCD5A81-A263-4156-B30F-05A89A073C34}"/>
              </a:ext>
            </a:extLst>
          </p:cNvPr>
          <p:cNvSpPr/>
          <p:nvPr/>
        </p:nvSpPr>
        <p:spPr>
          <a:xfrm>
            <a:off x="8707414" y="933515"/>
            <a:ext cx="166003" cy="23415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 sz="1600" dirty="0"/>
          </a:p>
        </p:txBody>
      </p:sp>
      <p:pic>
        <p:nvPicPr>
          <p:cNvPr id="18" name="Picture 45" descr="A close up of a logo&#10;&#10;Description automatically generated">
            <a:extLst>
              <a:ext uri="{FF2B5EF4-FFF2-40B4-BE49-F238E27FC236}">
                <a16:creationId xmlns:a16="http://schemas.microsoft.com/office/drawing/2014/main" id="{506D4485-13CF-4F30-ACC5-B064F2B0F76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345" y="5559053"/>
            <a:ext cx="737069" cy="737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21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B9EF6-0349-4408-84BE-FA22387C4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Kontakt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629920-CBB8-4368-9652-D869BF0CA8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1919" y="3331415"/>
            <a:ext cx="3032669" cy="1994786"/>
          </a:xfrm>
        </p:spPr>
        <p:txBody>
          <a:bodyPr>
            <a:normAutofit/>
          </a:bodyPr>
          <a:lstStyle/>
          <a:p>
            <a:r>
              <a:rPr lang="de-AT" dirty="0" smtClean="0"/>
              <a:t>Asiba </a:t>
            </a:r>
            <a:r>
              <a:rPr lang="de-AT" dirty="0" err="1" smtClean="0"/>
              <a:t>Salioska</a:t>
            </a:r>
            <a:endParaRPr lang="de-AT" b="1" dirty="0"/>
          </a:p>
          <a:p>
            <a:r>
              <a:rPr lang="de-AT" b="1" dirty="0"/>
              <a:t>T</a:t>
            </a:r>
            <a:r>
              <a:rPr lang="de-AT" dirty="0"/>
              <a:t> +43 </a:t>
            </a:r>
            <a:r>
              <a:rPr lang="de-AT" dirty="0" smtClean="0"/>
              <a:t>664 60177 5793</a:t>
            </a:r>
            <a:endParaRPr lang="de-AT" dirty="0"/>
          </a:p>
          <a:p>
            <a:r>
              <a:rPr lang="de-AT" dirty="0">
                <a:hlinkClick r:id="rId2"/>
              </a:rPr>
              <a:t>a</a:t>
            </a:r>
            <a:r>
              <a:rPr lang="de-AT" dirty="0" smtClean="0">
                <a:hlinkClick r:id="rId2"/>
              </a:rPr>
              <a:t>siba.salioska@itworks.co.at</a:t>
            </a:r>
            <a:r>
              <a:rPr lang="de-AT" dirty="0" smtClean="0"/>
              <a:t> 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  <a:p>
            <a:r>
              <a:rPr lang="de-AT" dirty="0"/>
              <a:t>itworks Personalservice </a:t>
            </a:r>
            <a:br>
              <a:rPr lang="de-AT" dirty="0"/>
            </a:br>
            <a:r>
              <a:rPr lang="de-AT" dirty="0"/>
              <a:t>und Beratung gGmbH</a:t>
            </a:r>
          </a:p>
          <a:p>
            <a:r>
              <a:rPr lang="de-AT" dirty="0" smtClean="0"/>
              <a:t>Obere Donaustraße 33</a:t>
            </a:r>
            <a:endParaRPr lang="de-AT" dirty="0"/>
          </a:p>
          <a:p>
            <a:r>
              <a:rPr lang="de-AT" dirty="0" smtClean="0"/>
              <a:t>1020 </a:t>
            </a:r>
            <a:r>
              <a:rPr lang="de-AT" dirty="0"/>
              <a:t>Wien</a:t>
            </a:r>
          </a:p>
        </p:txBody>
      </p:sp>
      <p:sp>
        <p:nvSpPr>
          <p:cNvPr id="15" name="Datumsplatzhalter 14">
            <a:extLst>
              <a:ext uri="{FF2B5EF4-FFF2-40B4-BE49-F238E27FC236}">
                <a16:creationId xmlns:a16="http://schemas.microsoft.com/office/drawing/2014/main" id="{41EFA455-7934-416E-94E1-C95B71BD1C56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fld id="{DBEDCD9C-44BD-4BF4-9A8D-862727CD7C5A}" type="datetime1">
              <a:rPr lang="de-AT" smtClean="0"/>
              <a:t>18.09.2019</a:t>
            </a:fld>
            <a:endParaRPr lang="de-AT" dirty="0"/>
          </a:p>
        </p:txBody>
      </p:sp>
      <p:sp>
        <p:nvSpPr>
          <p:cNvPr id="16" name="Fußzeilenplatzhalter 15">
            <a:extLst>
              <a:ext uri="{FF2B5EF4-FFF2-40B4-BE49-F238E27FC236}">
                <a16:creationId xmlns:a16="http://schemas.microsoft.com/office/drawing/2014/main" id="{F62CFF4A-C600-49F7-86BC-3DB25DF1E4ED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de-AT" dirty="0"/>
              <a:t>ROMA Ausbildungs- und Berufsberatungs-Centrum</a:t>
            </a:r>
          </a:p>
        </p:txBody>
      </p:sp>
      <p:sp>
        <p:nvSpPr>
          <p:cNvPr id="17" name="Foliennummernplatzhalter 16">
            <a:extLst>
              <a:ext uri="{FF2B5EF4-FFF2-40B4-BE49-F238E27FC236}">
                <a16:creationId xmlns:a16="http://schemas.microsoft.com/office/drawing/2014/main" id="{DB8FA862-C081-4AAC-9710-A24325AC7E6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pPr algn="l"/>
            <a:fld id="{44689347-DF5C-405D-A3E6-903429EA3DBB}" type="slidenum">
              <a:rPr lang="de-AT" smtClean="0"/>
              <a:pPr algn="l"/>
              <a:t>8</a:t>
            </a:fld>
            <a:endParaRPr lang="de-AT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501" y="5285038"/>
            <a:ext cx="2796377" cy="1572962"/>
          </a:xfrm>
          <a:prstGeom prst="rect">
            <a:avLst/>
          </a:prstGeom>
        </p:spPr>
      </p:pic>
      <p:grpSp>
        <p:nvGrpSpPr>
          <p:cNvPr id="8" name="Gruppieren 7"/>
          <p:cNvGrpSpPr/>
          <p:nvPr/>
        </p:nvGrpSpPr>
        <p:grpSpPr>
          <a:xfrm>
            <a:off x="812327" y="177983"/>
            <a:ext cx="9566951" cy="667509"/>
            <a:chOff x="467085" y="252631"/>
            <a:chExt cx="9566951" cy="667509"/>
          </a:xfrm>
        </p:grpSpPr>
        <p:pic>
          <p:nvPicPr>
            <p:cNvPr id="9" name="Bild 1" descr="ESF-Logo 2015.jpg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085" y="262915"/>
              <a:ext cx="732790" cy="657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Grafik 9" descr="BMASGK_Logo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3851" y="257823"/>
              <a:ext cx="2378075" cy="647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Grafik 10"/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1563" y="252631"/>
              <a:ext cx="662473" cy="5836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175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S2LAYOUTCOUNT" val="14"/>
  <p:tag name="DES3LAYOUTCOUNT" val="14"/>
  <p:tag name="LANG_DEF" val="3079"/>
  <p:tag name="LANG_NAME" val="German Austria"/>
  <p:tag name="SELECTEDLANGUAGE" val="German Austria"/>
  <p:tag name="MASTCOUNT" val="1"/>
  <p:tag name="LINGO_COUNT" val="35"/>
  <p:tag name="DES1LAYOUTCOUNT" val="1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heme/theme1.xml><?xml version="1.0" encoding="utf-8"?>
<a:theme xmlns:a="http://schemas.openxmlformats.org/drawingml/2006/main" name="itworks">
  <a:themeElements>
    <a:clrScheme name="itworks">
      <a:dk1>
        <a:sysClr val="windowText" lastClr="000000"/>
      </a:dk1>
      <a:lt1>
        <a:sysClr val="window" lastClr="FFFFFF"/>
      </a:lt1>
      <a:dk2>
        <a:srgbClr val="595959"/>
      </a:dk2>
      <a:lt2>
        <a:srgbClr val="DADADA"/>
      </a:lt2>
      <a:accent1>
        <a:srgbClr val="264660"/>
      </a:accent1>
      <a:accent2>
        <a:srgbClr val="69778C"/>
      </a:accent2>
      <a:accent3>
        <a:srgbClr val="B1B5C2"/>
      </a:accent3>
      <a:accent4>
        <a:srgbClr val="C51A1B"/>
      </a:accent4>
      <a:accent5>
        <a:srgbClr val="D97055"/>
      </a:accent5>
      <a:accent6>
        <a:srgbClr val="ECBBA7"/>
      </a:accent6>
      <a:hlink>
        <a:srgbClr val="264660"/>
      </a:hlink>
      <a:folHlink>
        <a:srgbClr val="69778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ile Körper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1600" dirty="0" err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itworks Musterdatei _Anleitung_V01.pptx" id="{E4AE9EB4-6770-4747-A043-83CFBDAFE83D}" vid="{6BE01234-B186-43D4-97EB-16305CEDE11C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>
  <f:record>
    <f:field ref="objname" par="" text="Präsentation Projekt ROMA ABC, Nowak, Itworks" edit="true"/>
    <f:field ref="objsubject" par="" text="" edit="true"/>
    <f:field ref="objcreatedby" par="" text="CZOCHLAR-WONIAFKA, Erika"/>
    <f:field ref="objcreatedat" par="" date="2019-09-13T12:47:09" text="13.09.2019 12:47:09"/>
    <f:field ref="objchangedby" par="" text="PRINZ, Christian"/>
    <f:field ref="objmodifiedat" par="" date="2019-09-17T06:51:15" text="17.09.2019 06:51:15"/>
    <f:field ref="doc_FSCFOLIO_1_1001_FieldDocumentNumber" par="" text=""/>
    <f:field ref="doc_FSCFOLIO_1_1001_FieldSubject" par="" text="" edit="true"/>
    <f:field ref="FSCFOLIO_1_1001_FieldCurrentUser" par="" text="Mag. Sara GRUMBACH, LLM.oec."/>
    <f:field ref="CCAPRECONFIG_15_1001_Objektname" par="" text="Präsentation Projekt ROMA ABC, Nowak, Itworks" edit="true"/>
    <f:field ref="CCAPRECONFIG_15_1001_Objektname" par="" text="Präsentation Projekt ROMA ABC, Nowak, Itworks" edit="true"/>
    <f:field ref="EIBPRECONFIG_1_1001_FieldEIBAttachments" par="" text=""/>
    <f:field ref="EIBPRECONFIG_1_1001_FieldEIBNextFiles" par="" text=""/>
    <f:field ref="EIBPRECONFIG_1_1001_FieldEIBPreviousFiles" par="" text="BKA-672.685/0024-IV/13/2019"/>
    <f:field ref="EIBPRECONFIG_1_1001_FieldEIBRelatedFiles" par="" text=""/>
    <f:field ref="EIBPRECONFIG_1_1001_FieldEIBCompletedOrdinals" par="" text=""/>
    <f:field ref="EIBPRECONFIG_1_1001_FieldEIBOUAddr" par="" text="Ballhausplatz 2, 1010 Wien"/>
    <f:field ref="EIBPRECONFIG_1_1001_FieldEIBRecipients" par="" text=""/>
    <f:field ref="EIBPRECONFIG_1_1001_FieldEIBSignatures" par="" text=""/>
    <f:field ref="EIBPRECONFIG_1_1001_FieldCCAAddrAbschriftsbemerkung" par="" text=""/>
    <f:field ref="EIBPRECONFIG_1_1001_FieldCCAAddrAdresse" par="" text=""/>
    <f:field ref="EIBPRECONFIG_1_1001_FieldCCAAddrPostalischeAdresse" par="" text=""/>
    <f:field ref="EIBPRECONFIG_1_1001_FieldCCAIncomingSubject" par="" text=""/>
    <f:field ref="EIBPRECONFIG_1_1001_FieldCCAPersonalSubjAddress" par="" text=""/>
    <f:field ref="EIBPRECONFIG_1_1001_FieldCCASubfileSubject" par="" text=""/>
    <f:field ref="EIBPRECONFIG_1_1001_FieldCCASubject" par="" text="EU-Roma, 23. Roma Dialogplattform „Präsentation neue ESF Projekte“  – Vorbereitung, Materialien"/>
    <f:field ref="EIBVFGH_15_1700_FieldPartPlaintiffList" par="" text=""/>
    <f:field ref="EIBVFGH_15_1700_FieldGoesOutToList" par="" text=""/>
  </f:record>
  <f:display par="" text="Allgemein">
    <f:field ref="objname" text="Name"/>
    <f:field ref="objsubject" text="Anmerkungen"/>
    <f:field ref="objcreatedby" text="Erzeugt von"/>
    <f:field ref="objcreatedat" text="Erzeugt am/um"/>
    <f:field ref="objchangedby" text="Letzte Änderung von"/>
    <f:field ref="objmodifiedat" text="Letzte Änderung am/um"/>
    <f:field ref="FSCFOLIO_1_1001_FieldCurrentUser" text="Aktueller Benutzer"/>
    <f:field ref="CCAPRECONFIG_15_1001_Objektname" text="Objektname"/>
    <f:field ref="EIBPRECONFIG_1_1001_FieldEIBAttachments" text="Beilagen"/>
    <f:field ref="EIBPRECONFIG_1_1001_FieldEIBNextFiles" text="Nachzahlen"/>
    <f:field ref="EIBPRECONFIG_1_1001_FieldEIBPreviousFiles" text="Vorzahlen"/>
    <f:field ref="EIBPRECONFIG_1_1001_FieldEIBRelatedFiles" text="Bezugszahlen"/>
    <f:field ref="EIBPRECONFIG_1_1001_FieldEIBCompletedOrdinals" text="Miterledigte Akten"/>
    <f:field ref="EIBPRECONFIG_1_1001_FieldEIBOUAddr" text="Adresse der OE"/>
    <f:field ref="EIBPRECONFIG_1_1001_FieldEIBRecipients" text="Empfänger"/>
    <f:field ref="EIBPRECONFIG_1_1001_FieldEIBSignatures" text="Unterschriften"/>
    <f:field ref="EIBPRECONFIG_1_1001_FieldCCAAddrAbschriftsbemerkung" text="Abschriftsbemerkung"/>
    <f:field ref="EIBPRECONFIG_1_1001_FieldCCAAddrAdresse" text="Adresse"/>
    <f:field ref="EIBPRECONFIG_1_1001_FieldCCAAddrPostalischeAdresse" text="PostalischeAdresse"/>
    <f:field ref="EIBPRECONFIG_1_1001_FieldCCAIncomingSubject" text="EST-Betreff"/>
    <f:field ref="EIBPRECONFIG_1_1001_FieldCCAPersonalSubjAddress" text="Adresse (Namenszahl)"/>
    <f:field ref="EIBPRECONFIG_1_1001_FieldCCASubfileSubject" text="Betreff des Geschäftsstücks"/>
    <f:field ref="EIBPRECONFIG_1_1001_FieldCCASubject" text="Gegenstand"/>
    <f:field ref="EIBVFGH_15_1700_FieldPartPlaintiffList" text="Liste der Antragsteller"/>
    <f:field ref="EIBVFGH_15_1700_FieldGoesOutToList" text="Ergeht an Liste"/>
  </f:display>
  <f:display par="" text="Serienbrief">
    <f:field ref="doc_FSCFOLIO_1_1001_FieldDocumentNumber" text="Dokument Nummer"/>
    <f:field ref="doc_FSCFOLIO_1_1001_FieldSubject" text="Betreff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itw_Musterdatei_Anleitung</Template>
  <TotalTime>0</TotalTime>
  <Words>307</Words>
  <Application>Microsoft Office PowerPoint</Application>
  <PresentationFormat>Breitbild</PresentationFormat>
  <Paragraphs>121</Paragraphs>
  <Slides>8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1" baseType="lpstr">
      <vt:lpstr>Arial</vt:lpstr>
      <vt:lpstr>Times New Roman</vt:lpstr>
      <vt:lpstr>itworks</vt:lpstr>
      <vt:lpstr>ROMA Ausbildungs- &amp;          Berufsberatungs-          Centrum  </vt:lpstr>
      <vt:lpstr>ProjektpartnerInnen</vt:lpstr>
      <vt:lpstr>Projektdaten</vt:lpstr>
      <vt:lpstr>Beratungsangebot</vt:lpstr>
      <vt:lpstr>Betreuungsverlauf</vt:lpstr>
      <vt:lpstr>Projektziele/Indikatoren</vt:lpstr>
      <vt:lpstr>Netzwerke</vt:lpstr>
      <vt:lpstr>Kontakt</vt:lpstr>
    </vt:vector>
  </TitlesOfParts>
  <Company>itworks Personalservice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ROMA Ausbildungs- &amp; Berufsberatungs-Centrum</dc:title>
  <dc:creator>Arno Nowak</dc:creator>
  <cp:lastModifiedBy>MÖTZ, Manuel</cp:lastModifiedBy>
  <cp:revision>17</cp:revision>
  <dcterms:created xsi:type="dcterms:W3CDTF">2019-09-06T08:30:47Z</dcterms:created>
  <dcterms:modified xsi:type="dcterms:W3CDTF">2019-09-18T12:04:26Z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SC#EIBPRECONFIG@1.1001:EIBInternalApprovedAt">
    <vt:lpwstr/>
  </property>
  <property fmtid="{D5CDD505-2E9C-101B-9397-08002B2CF9AE}" pid="3" name="FSC#EIBPRECONFIG@1.1001:EIBInternalApprovedBy">
    <vt:lpwstr/>
  </property>
  <property fmtid="{D5CDD505-2E9C-101B-9397-08002B2CF9AE}" pid="4" name="FSC#EIBPRECONFIG@1.1001:EIBInternalApprovedByPostTitle">
    <vt:lpwstr/>
  </property>
  <property fmtid="{D5CDD505-2E9C-101B-9397-08002B2CF9AE}" pid="5" name="FSC#EIBPRECONFIG@1.1001:EIBSettlementApprovedBy">
    <vt:lpwstr/>
  </property>
  <property fmtid="{D5CDD505-2E9C-101B-9397-08002B2CF9AE}" pid="6" name="FSC#EIBPRECONFIG@1.1001:EIBSettlementApprovedByPostTitle">
    <vt:lpwstr/>
  </property>
  <property fmtid="{D5CDD505-2E9C-101B-9397-08002B2CF9AE}" pid="7" name="FSC#EIBPRECONFIG@1.1001:EIBApprovedAt">
    <vt:lpwstr/>
  </property>
  <property fmtid="{D5CDD505-2E9C-101B-9397-08002B2CF9AE}" pid="8" name="FSC#EIBPRECONFIG@1.1001:EIBApprovedBy">
    <vt:lpwstr/>
  </property>
  <property fmtid="{D5CDD505-2E9C-101B-9397-08002B2CF9AE}" pid="9" name="FSC#EIBPRECONFIG@1.1001:EIBApprovedBySubst">
    <vt:lpwstr/>
  </property>
  <property fmtid="{D5CDD505-2E9C-101B-9397-08002B2CF9AE}" pid="10" name="FSC#EIBPRECONFIG@1.1001:EIBApprovedByTitle">
    <vt:lpwstr/>
  </property>
  <property fmtid="{D5CDD505-2E9C-101B-9397-08002B2CF9AE}" pid="11" name="FSC#EIBPRECONFIG@1.1001:EIBApprovedByPostTitle">
    <vt:lpwstr/>
  </property>
  <property fmtid="{D5CDD505-2E9C-101B-9397-08002B2CF9AE}" pid="12" name="FSC#EIBPRECONFIG@1.1001:EIBDepartment">
    <vt:lpwstr>BKA - IV/13 (Volksgruppenangelegenheiten)</vt:lpwstr>
  </property>
  <property fmtid="{D5CDD505-2E9C-101B-9397-08002B2CF9AE}" pid="13" name="FSC#EIBPRECONFIG@1.1001:EIBDispatchedBy">
    <vt:lpwstr/>
  </property>
  <property fmtid="{D5CDD505-2E9C-101B-9397-08002B2CF9AE}" pid="14" name="FSC#EIBPRECONFIG@1.1001:EIBDispatchedByPostTitle">
    <vt:lpwstr/>
  </property>
  <property fmtid="{D5CDD505-2E9C-101B-9397-08002B2CF9AE}" pid="15" name="FSC#EIBPRECONFIG@1.1001:ExtRefInc">
    <vt:lpwstr/>
  </property>
  <property fmtid="{D5CDD505-2E9C-101B-9397-08002B2CF9AE}" pid="16" name="FSC#EIBPRECONFIG@1.1001:IncomingAddrdate">
    <vt:lpwstr/>
  </property>
  <property fmtid="{D5CDD505-2E9C-101B-9397-08002B2CF9AE}" pid="17" name="FSC#EIBPRECONFIG@1.1001:IncomingDelivery">
    <vt:lpwstr/>
  </property>
  <property fmtid="{D5CDD505-2E9C-101B-9397-08002B2CF9AE}" pid="18" name="FSC#EIBPRECONFIG@1.1001:OwnerEmail">
    <vt:lpwstr>Erika.CZOCHLAR-WONIAFKA@bka.gv.at</vt:lpwstr>
  </property>
  <property fmtid="{D5CDD505-2E9C-101B-9397-08002B2CF9AE}" pid="19" name="FSC#EIBPRECONFIG@1.1001:OUEmail">
    <vt:lpwstr>volksgruppen@bka.gv.at</vt:lpwstr>
  </property>
  <property fmtid="{D5CDD505-2E9C-101B-9397-08002B2CF9AE}" pid="20" name="FSC#EIBPRECONFIG@1.1001:OwnerGender">
    <vt:lpwstr>Weiblich</vt:lpwstr>
  </property>
  <property fmtid="{D5CDD505-2E9C-101B-9397-08002B2CF9AE}" pid="21" name="FSC#EIBPRECONFIG@1.1001:Priority">
    <vt:lpwstr>Nein</vt:lpwstr>
  </property>
  <property fmtid="{D5CDD505-2E9C-101B-9397-08002B2CF9AE}" pid="22" name="FSC#EIBPRECONFIG@1.1001:PreviousFiles">
    <vt:lpwstr>BKA-672.685/0024-IV/13/2019</vt:lpwstr>
  </property>
  <property fmtid="{D5CDD505-2E9C-101B-9397-08002B2CF9AE}" pid="23" name="FSC#EIBPRECONFIG@1.1001:NextFiles">
    <vt:lpwstr/>
  </property>
  <property fmtid="{D5CDD505-2E9C-101B-9397-08002B2CF9AE}" pid="24" name="FSC#EIBPRECONFIG@1.1001:RelatedFiles">
    <vt:lpwstr/>
  </property>
  <property fmtid="{D5CDD505-2E9C-101B-9397-08002B2CF9AE}" pid="25" name="FSC#EIBPRECONFIG@1.1001:CompletedOrdinals">
    <vt:lpwstr/>
  </property>
  <property fmtid="{D5CDD505-2E9C-101B-9397-08002B2CF9AE}" pid="26" name="FSC#EIBPRECONFIG@1.1001:NrAttachments">
    <vt:lpwstr/>
  </property>
  <property fmtid="{D5CDD505-2E9C-101B-9397-08002B2CF9AE}" pid="27" name="FSC#EIBPRECONFIG@1.1001:Attachments">
    <vt:lpwstr/>
  </property>
  <property fmtid="{D5CDD505-2E9C-101B-9397-08002B2CF9AE}" pid="28" name="FSC#EIBPRECONFIG@1.1001:SubjectArea">
    <vt:lpwstr>EU Roma</vt:lpwstr>
  </property>
  <property fmtid="{D5CDD505-2E9C-101B-9397-08002B2CF9AE}" pid="29" name="FSC#EIBPRECONFIG@1.1001:Recipients">
    <vt:lpwstr/>
  </property>
  <property fmtid="{D5CDD505-2E9C-101B-9397-08002B2CF9AE}" pid="30" name="FSC#EIBPRECONFIG@1.1001:Classified">
    <vt:lpwstr/>
  </property>
  <property fmtid="{D5CDD505-2E9C-101B-9397-08002B2CF9AE}" pid="31" name="FSC#EIBPRECONFIG@1.1001:Deadline">
    <vt:lpwstr/>
  </property>
  <property fmtid="{D5CDD505-2E9C-101B-9397-08002B2CF9AE}" pid="32" name="FSC#EIBPRECONFIG@1.1001:SettlementSubj">
    <vt:lpwstr/>
  </property>
  <property fmtid="{D5CDD505-2E9C-101B-9397-08002B2CF9AE}" pid="33" name="FSC#EIBPRECONFIG@1.1001:OUAddr">
    <vt:lpwstr>Ballhausplatz 2, 1010 Wien</vt:lpwstr>
  </property>
  <property fmtid="{D5CDD505-2E9C-101B-9397-08002B2CF9AE}" pid="34" name="FSC#EIBPRECONFIG@1.1001:OUDescr">
    <vt:lpwstr/>
  </property>
  <property fmtid="{D5CDD505-2E9C-101B-9397-08002B2CF9AE}" pid="35" name="FSC#EIBPRECONFIG@1.1001:Signatures">
    <vt:lpwstr/>
  </property>
  <property fmtid="{D5CDD505-2E9C-101B-9397-08002B2CF9AE}" pid="36" name="FSC#EIBPRECONFIG@1.1001:currentuser">
    <vt:lpwstr>COO.3000.100.1.615562</vt:lpwstr>
  </property>
  <property fmtid="{D5CDD505-2E9C-101B-9397-08002B2CF9AE}" pid="37" name="FSC#EIBPRECONFIG@1.1001:currentuserrolegroup">
    <vt:lpwstr>COO.3000.100.1.570809</vt:lpwstr>
  </property>
  <property fmtid="{D5CDD505-2E9C-101B-9397-08002B2CF9AE}" pid="38" name="FSC#EIBPRECONFIG@1.1001:currentuserroleposition">
    <vt:lpwstr>COO.1.1001.1.4328</vt:lpwstr>
  </property>
  <property fmtid="{D5CDD505-2E9C-101B-9397-08002B2CF9AE}" pid="39" name="FSC#EIBPRECONFIG@1.1001:currentuserroot">
    <vt:lpwstr>COO.3000.101.27.3148854</vt:lpwstr>
  </property>
  <property fmtid="{D5CDD505-2E9C-101B-9397-08002B2CF9AE}" pid="40" name="FSC#EIBPRECONFIG@1.1001:toplevelobject">
    <vt:lpwstr>COO.3000.101.25.7129240</vt:lpwstr>
  </property>
  <property fmtid="{D5CDD505-2E9C-101B-9397-08002B2CF9AE}" pid="41" name="FSC#EIBPRECONFIG@1.1001:objchangedby">
    <vt:lpwstr>Christian PRINZ</vt:lpwstr>
  </property>
  <property fmtid="{D5CDD505-2E9C-101B-9397-08002B2CF9AE}" pid="42" name="FSC#EIBPRECONFIG@1.1001:objchangedbyPostTitle">
    <vt:lpwstr/>
  </property>
  <property fmtid="{D5CDD505-2E9C-101B-9397-08002B2CF9AE}" pid="43" name="FSC#EIBPRECONFIG@1.1001:objchangedat">
    <vt:lpwstr>17.09.2019</vt:lpwstr>
  </property>
  <property fmtid="{D5CDD505-2E9C-101B-9397-08002B2CF9AE}" pid="44" name="FSC#EIBPRECONFIG@1.1001:objname">
    <vt:lpwstr>Präsentation Projekt ROMA ABC, Nowak, Itworks</vt:lpwstr>
  </property>
  <property fmtid="{D5CDD505-2E9C-101B-9397-08002B2CF9AE}" pid="45" name="FSC#EIBPRECONFIG@1.1001:EIBProcessResponsiblePhone">
    <vt:lpwstr/>
  </property>
  <property fmtid="{D5CDD505-2E9C-101B-9397-08002B2CF9AE}" pid="46" name="FSC#EIBPRECONFIG@1.1001:EIBProcessResponsibleMail">
    <vt:lpwstr/>
  </property>
  <property fmtid="{D5CDD505-2E9C-101B-9397-08002B2CF9AE}" pid="47" name="FSC#EIBPRECONFIG@1.1001:EIBProcessResponsibleFax">
    <vt:lpwstr/>
  </property>
  <property fmtid="{D5CDD505-2E9C-101B-9397-08002B2CF9AE}" pid="48" name="FSC#EIBPRECONFIG@1.1001:EIBProcessResponsiblePostTitle">
    <vt:lpwstr/>
  </property>
  <property fmtid="{D5CDD505-2E9C-101B-9397-08002B2CF9AE}" pid="49" name="FSC#EIBPRECONFIG@1.1001:EIBProcessResponsible">
    <vt:lpwstr/>
  </property>
  <property fmtid="{D5CDD505-2E9C-101B-9397-08002B2CF9AE}" pid="50" name="FSC#EIBPRECONFIG@1.1001:OwnerPostTitle">
    <vt:lpwstr/>
  </property>
  <property fmtid="{D5CDD505-2E9C-101B-9397-08002B2CF9AE}" pid="51" name="FSC#EIBPRECONFIG@1.1001:IsFileAttachment">
    <vt:lpwstr>Ja</vt:lpwstr>
  </property>
  <property fmtid="{D5CDD505-2E9C-101B-9397-08002B2CF9AE}" pid="52" name="FSC#COOELAK@1.1001:Subject">
    <vt:lpwstr>EU-Roma, 23. Roma Dialogplattform „Präsentation neue ESF Projekte“  – Vorbereitung, Materialien</vt:lpwstr>
  </property>
  <property fmtid="{D5CDD505-2E9C-101B-9397-08002B2CF9AE}" pid="53" name="FSC#COOELAK@1.1001:FileReference">
    <vt:lpwstr>BKA-672.685/0036-IV/13/2019</vt:lpwstr>
  </property>
  <property fmtid="{D5CDD505-2E9C-101B-9397-08002B2CF9AE}" pid="54" name="FSC#COOELAK@1.1001:FileRefYear">
    <vt:lpwstr>2019</vt:lpwstr>
  </property>
  <property fmtid="{D5CDD505-2E9C-101B-9397-08002B2CF9AE}" pid="55" name="FSC#COOELAK@1.1001:FileRefOrdinal">
    <vt:lpwstr>36</vt:lpwstr>
  </property>
  <property fmtid="{D5CDD505-2E9C-101B-9397-08002B2CF9AE}" pid="56" name="FSC#COOELAK@1.1001:FileRefOU">
    <vt:lpwstr>IV/13</vt:lpwstr>
  </property>
  <property fmtid="{D5CDD505-2E9C-101B-9397-08002B2CF9AE}" pid="57" name="FSC#COOELAK@1.1001:Organization">
    <vt:lpwstr/>
  </property>
  <property fmtid="{D5CDD505-2E9C-101B-9397-08002B2CF9AE}" pid="58" name="FSC#COOELAK@1.1001:Owner">
    <vt:lpwstr>Erika CZOCHLAR-WONIAFKA</vt:lpwstr>
  </property>
  <property fmtid="{D5CDD505-2E9C-101B-9397-08002B2CF9AE}" pid="59" name="FSC#COOELAK@1.1001:OwnerExtension">
    <vt:lpwstr>202382</vt:lpwstr>
  </property>
  <property fmtid="{D5CDD505-2E9C-101B-9397-08002B2CF9AE}" pid="60" name="FSC#COOELAK@1.1001:OwnerFaxExtension">
    <vt:lpwstr/>
  </property>
  <property fmtid="{D5CDD505-2E9C-101B-9397-08002B2CF9AE}" pid="61" name="FSC#COOELAK@1.1001:DispatchedBy">
    <vt:lpwstr/>
  </property>
  <property fmtid="{D5CDD505-2E9C-101B-9397-08002B2CF9AE}" pid="62" name="FSC#COOELAK@1.1001:DispatchedAt">
    <vt:lpwstr/>
  </property>
  <property fmtid="{D5CDD505-2E9C-101B-9397-08002B2CF9AE}" pid="63" name="FSC#COOELAK@1.1001:ApprovedBy">
    <vt:lpwstr/>
  </property>
  <property fmtid="{D5CDD505-2E9C-101B-9397-08002B2CF9AE}" pid="64" name="FSC#COOELAK@1.1001:ApprovedAt">
    <vt:lpwstr/>
  </property>
  <property fmtid="{D5CDD505-2E9C-101B-9397-08002B2CF9AE}" pid="65" name="FSC#COOELAK@1.1001:Department">
    <vt:lpwstr>BKA - IV/13 (Volksgruppenangelegenheiten)</vt:lpwstr>
  </property>
  <property fmtid="{D5CDD505-2E9C-101B-9397-08002B2CF9AE}" pid="66" name="FSC#COOELAK@1.1001:CreatedAt">
    <vt:lpwstr>13.09.2019</vt:lpwstr>
  </property>
  <property fmtid="{D5CDD505-2E9C-101B-9397-08002B2CF9AE}" pid="67" name="FSC#COOELAK@1.1001:OU">
    <vt:lpwstr>BKA - IV/13 (Volksgruppenangelegenheiten)</vt:lpwstr>
  </property>
  <property fmtid="{D5CDD505-2E9C-101B-9397-08002B2CF9AE}" pid="68" name="FSC#COOELAK@1.1001:Priority">
    <vt:lpwstr> ()</vt:lpwstr>
  </property>
  <property fmtid="{D5CDD505-2E9C-101B-9397-08002B2CF9AE}" pid="69" name="FSC#COOELAK@1.1001:ObjBarCode">
    <vt:lpwstr>*COO.3000.101.32.4906558*</vt:lpwstr>
  </property>
  <property fmtid="{D5CDD505-2E9C-101B-9397-08002B2CF9AE}" pid="70" name="FSC#COOELAK@1.1001:RefBarCode">
    <vt:lpwstr/>
  </property>
  <property fmtid="{D5CDD505-2E9C-101B-9397-08002B2CF9AE}" pid="71" name="FSC#COOELAK@1.1001:FileRefBarCode">
    <vt:lpwstr>*BKA-672.685/0036-IV/13/2019*</vt:lpwstr>
  </property>
  <property fmtid="{D5CDD505-2E9C-101B-9397-08002B2CF9AE}" pid="72" name="FSC#COOELAK@1.1001:ExternalRef">
    <vt:lpwstr/>
  </property>
  <property fmtid="{D5CDD505-2E9C-101B-9397-08002B2CF9AE}" pid="73" name="FSC#COOELAK@1.1001:IncomingNumber">
    <vt:lpwstr/>
  </property>
  <property fmtid="{D5CDD505-2E9C-101B-9397-08002B2CF9AE}" pid="74" name="FSC#COOELAK@1.1001:IncomingSubject">
    <vt:lpwstr/>
  </property>
  <property fmtid="{D5CDD505-2E9C-101B-9397-08002B2CF9AE}" pid="75" name="FSC#COOELAK@1.1001:ProcessResponsible">
    <vt:lpwstr/>
  </property>
  <property fmtid="{D5CDD505-2E9C-101B-9397-08002B2CF9AE}" pid="76" name="FSC#COOELAK@1.1001:ProcessResponsiblePhone">
    <vt:lpwstr/>
  </property>
  <property fmtid="{D5CDD505-2E9C-101B-9397-08002B2CF9AE}" pid="77" name="FSC#COOELAK@1.1001:ProcessResponsibleMail">
    <vt:lpwstr/>
  </property>
  <property fmtid="{D5CDD505-2E9C-101B-9397-08002B2CF9AE}" pid="78" name="FSC#COOELAK@1.1001:ProcessResponsibleFax">
    <vt:lpwstr/>
  </property>
  <property fmtid="{D5CDD505-2E9C-101B-9397-08002B2CF9AE}" pid="79" name="FSC#COOELAK@1.1001:ApproverFirstName">
    <vt:lpwstr/>
  </property>
  <property fmtid="{D5CDD505-2E9C-101B-9397-08002B2CF9AE}" pid="80" name="FSC#COOELAK@1.1001:ApproverSurName">
    <vt:lpwstr/>
  </property>
  <property fmtid="{D5CDD505-2E9C-101B-9397-08002B2CF9AE}" pid="81" name="FSC#COOELAK@1.1001:ApproverTitle">
    <vt:lpwstr/>
  </property>
  <property fmtid="{D5CDD505-2E9C-101B-9397-08002B2CF9AE}" pid="82" name="FSC#COOELAK@1.1001:ExternalDate">
    <vt:lpwstr/>
  </property>
  <property fmtid="{D5CDD505-2E9C-101B-9397-08002B2CF9AE}" pid="83" name="FSC#COOELAK@1.1001:SettlementApprovedAt">
    <vt:lpwstr/>
  </property>
  <property fmtid="{D5CDD505-2E9C-101B-9397-08002B2CF9AE}" pid="84" name="FSC#COOELAK@1.1001:BaseNumber">
    <vt:lpwstr>672.685</vt:lpwstr>
  </property>
  <property fmtid="{D5CDD505-2E9C-101B-9397-08002B2CF9AE}" pid="85" name="FSC#COOELAK@1.1001:CurrentUserRolePos">
    <vt:lpwstr>Sachbearbeiter/in</vt:lpwstr>
  </property>
  <property fmtid="{D5CDD505-2E9C-101B-9397-08002B2CF9AE}" pid="86" name="FSC#COOELAK@1.1001:CurrentUserEmail">
    <vt:lpwstr>Sara.GRUMBACH@bka.gv.at</vt:lpwstr>
  </property>
  <property fmtid="{D5CDD505-2E9C-101B-9397-08002B2CF9AE}" pid="87" name="FSC#ELAKGOV@1.1001:PersonalSubjGender">
    <vt:lpwstr/>
  </property>
  <property fmtid="{D5CDD505-2E9C-101B-9397-08002B2CF9AE}" pid="88" name="FSC#ELAKGOV@1.1001:PersonalSubjFirstName">
    <vt:lpwstr/>
  </property>
  <property fmtid="{D5CDD505-2E9C-101B-9397-08002B2CF9AE}" pid="89" name="FSC#ELAKGOV@1.1001:PersonalSubjSurName">
    <vt:lpwstr/>
  </property>
  <property fmtid="{D5CDD505-2E9C-101B-9397-08002B2CF9AE}" pid="90" name="FSC#ELAKGOV@1.1001:PersonalSubjSalutation">
    <vt:lpwstr/>
  </property>
  <property fmtid="{D5CDD505-2E9C-101B-9397-08002B2CF9AE}" pid="91" name="FSC#ELAKGOV@1.1001:PersonalSubjAddress">
    <vt:lpwstr/>
  </property>
  <property fmtid="{D5CDD505-2E9C-101B-9397-08002B2CF9AE}" pid="92" name="FSC#ATSTATECFG@1.1001:Office">
    <vt:lpwstr/>
  </property>
  <property fmtid="{D5CDD505-2E9C-101B-9397-08002B2CF9AE}" pid="93" name="FSC#ATSTATECFG@1.1001:Agent">
    <vt:lpwstr/>
  </property>
  <property fmtid="{D5CDD505-2E9C-101B-9397-08002B2CF9AE}" pid="94" name="FSC#ATSTATECFG@1.1001:AgentPhone">
    <vt:lpwstr/>
  </property>
  <property fmtid="{D5CDD505-2E9C-101B-9397-08002B2CF9AE}" pid="95" name="FSC#ATSTATECFG@1.1001:DepartmentFax">
    <vt:lpwstr/>
  </property>
  <property fmtid="{D5CDD505-2E9C-101B-9397-08002B2CF9AE}" pid="96" name="FSC#ATSTATECFG@1.1001:DepartmentEmail">
    <vt:lpwstr/>
  </property>
  <property fmtid="{D5CDD505-2E9C-101B-9397-08002B2CF9AE}" pid="97" name="FSC#ATSTATECFG@1.1001:SubfileDate">
    <vt:lpwstr/>
  </property>
  <property fmtid="{D5CDD505-2E9C-101B-9397-08002B2CF9AE}" pid="98" name="FSC#ATSTATECFG@1.1001:SubfileSubject">
    <vt:lpwstr/>
  </property>
  <property fmtid="{D5CDD505-2E9C-101B-9397-08002B2CF9AE}" pid="99" name="FSC#ATSTATECFG@1.1001:DepartmentZipCode">
    <vt:lpwstr/>
  </property>
  <property fmtid="{D5CDD505-2E9C-101B-9397-08002B2CF9AE}" pid="100" name="FSC#ATSTATECFG@1.1001:DepartmentCountry">
    <vt:lpwstr/>
  </property>
  <property fmtid="{D5CDD505-2E9C-101B-9397-08002B2CF9AE}" pid="101" name="FSC#ATSTATECFG@1.1001:DepartmentCity">
    <vt:lpwstr/>
  </property>
  <property fmtid="{D5CDD505-2E9C-101B-9397-08002B2CF9AE}" pid="102" name="FSC#ATSTATECFG@1.1001:DepartmentStreet">
    <vt:lpwstr/>
  </property>
  <property fmtid="{D5CDD505-2E9C-101B-9397-08002B2CF9AE}" pid="103" name="FSC#ATSTATECFG@1.1001:DepartmentDVR">
    <vt:lpwstr/>
  </property>
  <property fmtid="{D5CDD505-2E9C-101B-9397-08002B2CF9AE}" pid="104" name="FSC#ATSTATECFG@1.1001:DepartmentUID">
    <vt:lpwstr/>
  </property>
  <property fmtid="{D5CDD505-2E9C-101B-9397-08002B2CF9AE}" pid="105" name="FSC#ATSTATECFG@1.1001:SubfileReference">
    <vt:lpwstr/>
  </property>
  <property fmtid="{D5CDD505-2E9C-101B-9397-08002B2CF9AE}" pid="106" name="FSC#ATSTATECFG@1.1001:Clause">
    <vt:lpwstr/>
  </property>
  <property fmtid="{D5CDD505-2E9C-101B-9397-08002B2CF9AE}" pid="107" name="FSC#ATSTATECFG@1.1001:ApprovedSignature">
    <vt:lpwstr/>
  </property>
  <property fmtid="{D5CDD505-2E9C-101B-9397-08002B2CF9AE}" pid="108" name="FSC#ATSTATECFG@1.1001:BankAccount">
    <vt:lpwstr/>
  </property>
  <property fmtid="{D5CDD505-2E9C-101B-9397-08002B2CF9AE}" pid="109" name="FSC#ATSTATECFG@1.1001:BankAccountOwner">
    <vt:lpwstr/>
  </property>
  <property fmtid="{D5CDD505-2E9C-101B-9397-08002B2CF9AE}" pid="110" name="FSC#ATSTATECFG@1.1001:BankInstitute">
    <vt:lpwstr/>
  </property>
  <property fmtid="{D5CDD505-2E9C-101B-9397-08002B2CF9AE}" pid="111" name="FSC#ATSTATECFG@1.1001:BankAccountID">
    <vt:lpwstr/>
  </property>
  <property fmtid="{D5CDD505-2E9C-101B-9397-08002B2CF9AE}" pid="112" name="FSC#ATSTATECFG@1.1001:BankAccountIBAN">
    <vt:lpwstr/>
  </property>
  <property fmtid="{D5CDD505-2E9C-101B-9397-08002B2CF9AE}" pid="113" name="FSC#ATSTATECFG@1.1001:BankAccountBIC">
    <vt:lpwstr/>
  </property>
  <property fmtid="{D5CDD505-2E9C-101B-9397-08002B2CF9AE}" pid="114" name="FSC#ATSTATECFG@1.1001:BankName">
    <vt:lpwstr/>
  </property>
  <property fmtid="{D5CDD505-2E9C-101B-9397-08002B2CF9AE}" pid="115" name="FSC#COOELAK@1.1001:ObjectAddressees">
    <vt:lpwstr/>
  </property>
  <property fmtid="{D5CDD505-2E9C-101B-9397-08002B2CF9AE}" pid="116" name="FSC#COOELAK@1.1001:replyreference">
    <vt:lpwstr/>
  </property>
  <property fmtid="{D5CDD505-2E9C-101B-9397-08002B2CF9AE}" pid="117" name="FSC#ATPRECONFIG@1.1001:ChargePreview">
    <vt:lpwstr/>
  </property>
  <property fmtid="{D5CDD505-2E9C-101B-9397-08002B2CF9AE}" pid="118" name="FSC#ATSTATECFG@1.1001:ExternalFile">
    <vt:lpwstr/>
  </property>
  <property fmtid="{D5CDD505-2E9C-101B-9397-08002B2CF9AE}" pid="119" name="FSC#COOSYSTEM@1.1:Container">
    <vt:lpwstr>COO.3000.101.32.4906558</vt:lpwstr>
  </property>
  <property fmtid="{D5CDD505-2E9C-101B-9397-08002B2CF9AE}" pid="120" name="FSC#FSCFOLIO@1.1001:docpropproject">
    <vt:lpwstr/>
  </property>
</Properties>
</file>